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1" r:id="rId1"/>
  </p:sldMasterIdLst>
  <p:notesMasterIdLst>
    <p:notesMasterId r:id="rId17"/>
  </p:notesMasterIdLst>
  <p:sldIdLst>
    <p:sldId id="302" r:id="rId2"/>
    <p:sldId id="368" r:id="rId3"/>
    <p:sldId id="369" r:id="rId4"/>
    <p:sldId id="370" r:id="rId5"/>
    <p:sldId id="337" r:id="rId6"/>
    <p:sldId id="353" r:id="rId7"/>
    <p:sldId id="380" r:id="rId8"/>
    <p:sldId id="381" r:id="rId9"/>
    <p:sldId id="340" r:id="rId10"/>
    <p:sldId id="385" r:id="rId11"/>
    <p:sldId id="382" r:id="rId12"/>
    <p:sldId id="341" r:id="rId13"/>
    <p:sldId id="383" r:id="rId14"/>
    <p:sldId id="384" r:id="rId15"/>
    <p:sldId id="299" r:id="rId1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9999"/>
    <a:srgbClr val="980286"/>
    <a:srgbClr val="FF0066"/>
    <a:srgbClr val="000000"/>
    <a:srgbClr val="CCB5D9"/>
    <a:srgbClr val="934103"/>
    <a:srgbClr val="059513"/>
    <a:srgbClr val="077C93"/>
    <a:srgbClr val="C2D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0334" autoAdjust="0"/>
  </p:normalViewPr>
  <p:slideViewPr>
    <p:cSldViewPr>
      <p:cViewPr varScale="1">
        <p:scale>
          <a:sx n="105" d="100"/>
          <a:sy n="105" d="100"/>
        </p:scale>
        <p:origin x="-17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ru-RU">
                <a:solidFill>
                  <a:schemeClr val="bg1"/>
                </a:solidFill>
              </a:rPr>
              <a:t>Структура доходов местного бюджета, сложившаяся по итогам исполнения бюджета за 9 месяцев 2017 года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4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-0.17716691029845918"/>
                  <c:y val="-0.12804389034703995"/>
                </c:manualLayout>
              </c:layout>
              <c:tx>
                <c:rich>
                  <a:bodyPr/>
                  <a:lstStyle/>
                  <a:p>
                    <a:r>
                      <a:rPr lang="ru-RU">
                        <a:solidFill>
                          <a:schemeClr val="bg1"/>
                        </a:solidFill>
                      </a:rPr>
                      <a:t>62,60 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136603614203397"/>
                  <c:y val="3.9875692621755617E-2"/>
                </c:manualLayout>
              </c:layout>
              <c:tx>
                <c:rich>
                  <a:bodyPr/>
                  <a:lstStyle/>
                  <a:p>
                    <a:r>
                      <a:rPr lang="ru-RU">
                        <a:solidFill>
                          <a:schemeClr val="bg1"/>
                        </a:solidFill>
                      </a:rPr>
                      <a:t>37,40</a:t>
                    </a:r>
                    <a:r>
                      <a:rPr lang="ru-RU" baseline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'Диаграммы доходы'!$A$3:$B$4</c:f>
              <c:strCache>
                <c:ptCount val="2"/>
                <c:pt idx="0">
                  <c:v>Налоговые и неналоговые доходы (548018,0 тыс. руб.)</c:v>
                </c:pt>
                <c:pt idx="1">
                  <c:v>Безвозмездные поступления (328063,0 тыс. руб.)</c:v>
                </c:pt>
              </c:strCache>
            </c:strRef>
          </c:cat>
          <c:val>
            <c:numRef>
              <c:f>'Диаграммы доходы'!$C$3:$C$4</c:f>
              <c:numCache>
                <c:formatCode>0.00%</c:formatCode>
                <c:ptCount val="2"/>
                <c:pt idx="0">
                  <c:v>0.626</c:v>
                </c:pt>
                <c:pt idx="1">
                  <c:v>0.374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ru-RU">
                <a:solidFill>
                  <a:schemeClr val="bg1"/>
                </a:solidFill>
              </a:rPr>
              <a:t>Структура налоговых и неналоговых доходов, сложившаяся по итогам исполнения бюджета за 9 месяцев 2017 года</a:t>
            </a:r>
          </a:p>
        </c:rich>
      </c:tx>
      <c:layout>
        <c:manualLayout>
          <c:xMode val="edge"/>
          <c:yMode val="edge"/>
          <c:x val="0.13613553456372629"/>
          <c:y val="3.240733397533941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8256354821803E-2"/>
          <c:y val="0.2756437736949548"/>
          <c:w val="0.56468504323899371"/>
          <c:h val="0.61989319043452906"/>
        </c:manualLayout>
      </c:layout>
      <c:pie3DChart>
        <c:varyColors val="1"/>
        <c:ser>
          <c:idx val="0"/>
          <c:order val="0"/>
          <c:explosion val="12"/>
          <c:dPt>
            <c:idx val="0"/>
            <c:bubble3D val="0"/>
          </c:dPt>
          <c:dPt>
            <c:idx val="1"/>
            <c:bubble3D val="0"/>
            <c:explosion val="1"/>
          </c:dPt>
          <c:dLbls>
            <c:dLbl>
              <c:idx val="0"/>
              <c:layout>
                <c:manualLayout>
                  <c:x val="-0.18302509171907758"/>
                  <c:y val="-0.18276428988043161"/>
                </c:manualLayout>
              </c:layout>
              <c:tx>
                <c:rich>
                  <a:bodyPr/>
                  <a:lstStyle/>
                  <a:p>
                    <a:r>
                      <a:rPr lang="ru-RU">
                        <a:solidFill>
                          <a:schemeClr val="bg1"/>
                        </a:solidFill>
                      </a:rPr>
                      <a:t>77,20 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84981001048218"/>
                  <c:y val="7.4479075532225145E-2"/>
                </c:manualLayout>
              </c:layout>
              <c:tx>
                <c:rich>
                  <a:bodyPr/>
                  <a:lstStyle/>
                  <a:p>
                    <a:r>
                      <a:rPr lang="ru-RU">
                        <a:solidFill>
                          <a:schemeClr val="bg1"/>
                        </a:solidFill>
                      </a:rPr>
                      <a:t>22,80</a:t>
                    </a:r>
                    <a:r>
                      <a:rPr lang="ru-RU" baseline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'Диаграммы доходы'!$L$2:$L$3</c:f>
              <c:strCache>
                <c:ptCount val="2"/>
                <c:pt idx="0">
                  <c:v>Налоговые доходы              (422897,0 тыс. руб.)</c:v>
                </c:pt>
                <c:pt idx="1">
                  <c:v>Неналоговые доходы                (125121,0 тыс. руб.)</c:v>
                </c:pt>
              </c:strCache>
            </c:strRef>
          </c:cat>
          <c:val>
            <c:numRef>
              <c:f>'Диаграммы доходы'!$M$2:$M$3</c:f>
              <c:numCache>
                <c:formatCode>0.00%</c:formatCode>
                <c:ptCount val="2"/>
                <c:pt idx="0">
                  <c:v>0.77200000000000002</c:v>
                </c:pt>
                <c:pt idx="1">
                  <c:v>0.22800000000000001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257654599831126"/>
          <c:y val="0.4220986045809022"/>
          <c:w val="0.35494315983877611"/>
          <c:h val="0.29920542306312425"/>
        </c:manualLayout>
      </c:layout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3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0223" y="0"/>
            <a:ext cx="29293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5BDF1-BFDF-4BF4-A46E-72A04710D74A}" type="datetimeFigureOut">
              <a:rPr lang="ru-RU" smtClean="0"/>
              <a:t>27.10.2017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645" y="4722814"/>
            <a:ext cx="5409874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9"/>
            <a:ext cx="29293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0223" y="9444039"/>
            <a:ext cx="29293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6C77-C6DD-4DA1-B8F4-6EA535A3D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8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3566C1-A001-4A88-947E-CB0339D56E42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2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21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8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63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4021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325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468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919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050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40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9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48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5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6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04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57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27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77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21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426170"/>
          </a:xfr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chemeClr val="bg1"/>
                </a:solidFill>
              </a:rPr>
              <a:t>Бюджет для </a:t>
            </a:r>
            <a:r>
              <a:rPr lang="ru-RU" sz="3600" b="1" i="1" dirty="0" smtClean="0">
                <a:solidFill>
                  <a:schemeClr val="bg1"/>
                </a:solidFill>
              </a:rPr>
              <a:t>граждан 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88472"/>
          </a:xfr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137160" indent="0" algn="ctr">
              <a:buNone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Исполнение бюджета </a:t>
            </a:r>
            <a:endParaRPr lang="en-US" sz="32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i="1" dirty="0">
                <a:ln w="50800"/>
                <a:solidFill>
                  <a:schemeClr val="bg1">
                    <a:shade val="50000"/>
                  </a:schemeClr>
                </a:solidFill>
              </a:rPr>
              <a:t>г</a:t>
            </a: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ородского округа Котельники </a:t>
            </a:r>
            <a:endParaRPr lang="en-US" sz="32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Московской области </a:t>
            </a:r>
            <a:endParaRPr lang="en-US" sz="32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за 9 месяцев 2017 года</a:t>
            </a: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1378496" cy="142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47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46895" y="22768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402987"/>
              </p:ext>
            </p:extLst>
          </p:nvPr>
        </p:nvGraphicFramePr>
        <p:xfrm>
          <a:off x="755576" y="548680"/>
          <a:ext cx="770485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189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1580"/>
            <a:ext cx="8712968" cy="9671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chemeClr val="bg1"/>
                </a:solidFill>
                <a:latin typeface="+mn-lt"/>
              </a:rPr>
              <a:t>Д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оля 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>безвозмездных поступлений за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9 месяцев 2017 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>года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составляет 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>поступления от других бюджетов бюджетной системы Российской Федерации, в состав которых входят:</a:t>
            </a:r>
            <a:br>
              <a:rPr lang="ru-RU" sz="1800" dirty="0">
                <a:solidFill>
                  <a:schemeClr val="bg1"/>
                </a:solidFill>
                <a:latin typeface="+mn-lt"/>
              </a:rPr>
            </a:br>
            <a:r>
              <a:rPr lang="ru-RU" sz="1800" dirty="0">
                <a:solidFill>
                  <a:schemeClr val="bg1"/>
                </a:solidFill>
                <a:latin typeface="+mn-lt"/>
              </a:rPr>
              <a:t> субсидии бюджетам бюджетной системы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РФ;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1800" dirty="0">
                <a:solidFill>
                  <a:schemeClr val="bg1"/>
                </a:solidFill>
                <a:latin typeface="+mn-lt"/>
              </a:rPr>
            </a:br>
            <a:r>
              <a:rPr lang="ru-RU" sz="1800" dirty="0">
                <a:solidFill>
                  <a:schemeClr val="bg1"/>
                </a:solidFill>
                <a:latin typeface="+mn-lt"/>
              </a:rPr>
              <a:t> субвенции бюджетам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>муниципальных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образований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729730"/>
              </p:ext>
            </p:extLst>
          </p:nvPr>
        </p:nvGraphicFramePr>
        <p:xfrm>
          <a:off x="215516" y="1340768"/>
          <a:ext cx="8784975" cy="5400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9645"/>
                <a:gridCol w="2046483"/>
                <a:gridCol w="1409500"/>
                <a:gridCol w="1030020"/>
                <a:gridCol w="699327"/>
              </a:tblGrid>
              <a:tr h="1527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Безвозмездные поступления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Бюджетные назначения на 2017 год (с учетом изменений на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01.10.2017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)*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Исполнение за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9 месяцев 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2017 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Отклонение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5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Сумма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305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Субсидии бюджетам бюджетной системы РФ (межбюджетные субсидии)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256732,7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47886,0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208846,7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18,7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27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Итого субсидий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256732,7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47886,0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208846,7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18,7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83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бюджетам городских округов на предоставления гражданам субсидий на оплату жилого помещения и коммунальных услуг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14116,0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9882,0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4234,0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83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17855,0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9566,0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8289,0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53,6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66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бюджетам городских округов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14920,0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7233,0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7687,0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48,5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39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бюджетам городских округов 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8118,0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8118,0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83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бюджетам городских округов на осуществление первичного воинского учета на территориях, где отсутствуют военные комиссариаты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1195,0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74,7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40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Прочие субвенции бюджетам городских округов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347648,0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252637,0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95011,0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72,7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2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Итого субвенций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404257,0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280513,0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123744,0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69,4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Прочие межбюджетные трансферты передаваемые бюджетам городских округов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1500,0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1500,0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278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Всего субсидий/субвенций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662489,7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329899,0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332590,7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49,8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83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Возврат остатков субсидий, субвенций и иных межбюджетных трансфертов имеющих целевое назначение, прошлых лет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-1836,0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-1836,0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2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ВСЕГО Безвозмездных поступлений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660653,7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328063,0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332590,7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49,7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75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21804" y="44624"/>
            <a:ext cx="7772400" cy="8231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>
                <a:solidFill>
                  <a:schemeClr val="bg1"/>
                </a:solidFill>
              </a:rPr>
              <a:t>А</a:t>
            </a:r>
            <a:r>
              <a:rPr lang="ru-RU" sz="1800" dirty="0" smtClean="0">
                <a:solidFill>
                  <a:schemeClr val="bg1"/>
                </a:solidFill>
              </a:rPr>
              <a:t>нализ </a:t>
            </a:r>
            <a:r>
              <a:rPr lang="ru-RU" sz="1800" dirty="0">
                <a:solidFill>
                  <a:schemeClr val="bg1"/>
                </a:solidFill>
              </a:rPr>
              <a:t>исполнения расходов бюджета за </a:t>
            </a:r>
            <a:r>
              <a:rPr lang="ru-RU" sz="1800" dirty="0" smtClean="0">
                <a:solidFill>
                  <a:schemeClr val="bg1"/>
                </a:solidFill>
              </a:rPr>
              <a:t>9 месяцев 2017 </a:t>
            </a:r>
            <a:r>
              <a:rPr lang="ru-RU" sz="1800" dirty="0">
                <a:solidFill>
                  <a:schemeClr val="bg1"/>
                </a:solidFill>
              </a:rPr>
              <a:t>года </a:t>
            </a: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по </a:t>
            </a:r>
            <a:r>
              <a:rPr lang="ru-RU" sz="1800" dirty="0">
                <a:solidFill>
                  <a:schemeClr val="bg1"/>
                </a:solidFill>
              </a:rPr>
              <a:t>разделам (подразделам)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142780"/>
              </p:ext>
            </p:extLst>
          </p:nvPr>
        </p:nvGraphicFramePr>
        <p:xfrm>
          <a:off x="107504" y="476674"/>
          <a:ext cx="8856983" cy="6269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711"/>
                <a:gridCol w="755473"/>
                <a:gridCol w="966341"/>
                <a:gridCol w="796874"/>
                <a:gridCol w="796874"/>
                <a:gridCol w="638622"/>
                <a:gridCol w="807317"/>
                <a:gridCol w="807317"/>
                <a:gridCol w="783218"/>
                <a:gridCol w="783218"/>
                <a:gridCol w="821018"/>
              </a:tblGrid>
              <a:tr h="16826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Наименование разделов 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Исполнение за </a:t>
                      </a: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9 месяцев 2016 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года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Первоначальный план на 2017 год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Уточненный план по состоянию на </a:t>
                      </a: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01.10.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2017*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Исполнение за </a:t>
                      </a: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9 месяцев 2017 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года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Отклонение исполнения за 9</a:t>
                      </a:r>
                      <a:r>
                        <a:rPr lang="ru-RU" sz="1000" baseline="0" dirty="0" smtClean="0">
                          <a:solidFill>
                            <a:schemeClr val="bg1"/>
                          </a:solidFill>
                          <a:effectLst/>
                        </a:rPr>
                        <a:t> месяцев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 2017 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к показателям за </a:t>
                      </a: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9 месяцев  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2016 года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к первоначальному плану на 2017 год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к уточненному плану по состоянию на </a:t>
                      </a: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01.10.2017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Сумма    (гр.5-гр.2)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Сумма  (гр.3-гр.5)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Сумма  (гр.4-гр.5)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16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Общегосударственные вопросы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197892,0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350713,0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368050,9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222265,0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24373,0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112,3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128448,0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63,4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145785,9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60,4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Национальная оборона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1028,0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1729,0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1670,0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1195,0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167,0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116,2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534,0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69,1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475,0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71,6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5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Национальная безопасность </a:t>
                      </a: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правоохранительная 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деятельность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11621,0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26696,0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20049,0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12666,0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1045,0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109,0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14030,0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47,4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7383,0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63,2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Национальная экономика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20996,0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24173,0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22817,4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8040,0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-12956,0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38,3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16133,0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33,3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14777,4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35,2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9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Жилищно-коммунальное хозяйство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52094,0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109271,0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160877,0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80052,0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27958,0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153,7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29219,0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73,3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80825,0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49,8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Охрана окружающей среды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224,0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390,0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328,0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139,0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-85,0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62,1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251,0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35,6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189,0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42,4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82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Образование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415810,0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874825,2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805616,4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418102,0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2292,0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100,6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456723,2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47,8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387514,4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51,9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Культура и кинематография 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49883,0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76452,0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70690,5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48203,0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-1680,0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96,6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28249,0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63,1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22487,5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68,2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Здравоохранение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4673,0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10192,0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9982,0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4857,0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184,0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103,9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5335,0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47,7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5125,0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48,7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Социальная политика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36604,0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41088,6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45385,0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22377,0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-14227,0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61,1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18711,6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54,5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23008,0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49,3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Физическая культура и спорт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17546,0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135214,0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164363,1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74269,0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56723,0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в 4,2 раза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60945,0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54,9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90094,1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45,2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5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Обслуживание</a:t>
                      </a:r>
                      <a:r>
                        <a:rPr lang="ru-RU" sz="9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муниципального 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долга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5754,0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17025,0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17025,0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10042,0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4288,0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174,5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6983,0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6983,0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Межбюджетные трансферты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58509,0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59745,0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59745,0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45969,0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-12540,0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78,6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13776,0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76,9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13776,0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76,9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Всего расходов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872634,0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1727513,8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1746599,3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948176,0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75542,0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108,7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779337,8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54,9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798423,3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54,3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1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01580"/>
            <a:ext cx="7772400" cy="82316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7200" dirty="0">
                <a:solidFill>
                  <a:schemeClr val="bg1"/>
                </a:solidFill>
                <a:latin typeface="+mn-lt"/>
              </a:rPr>
              <a:t>исполнении бюджета городского округа Котельники по расходам на реализацию мероприятий муниципальных программ и непрограммной части 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за 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9 месяцев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 2017 </a:t>
            </a:r>
            <a:r>
              <a:rPr lang="ru-RU" sz="7200" dirty="0">
                <a:solidFill>
                  <a:schemeClr val="bg1"/>
                </a:solidFill>
                <a:latin typeface="+mn-lt"/>
              </a:rPr>
              <a:t>года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016310"/>
              </p:ext>
            </p:extLst>
          </p:nvPr>
        </p:nvGraphicFramePr>
        <p:xfrm>
          <a:off x="251521" y="1124744"/>
          <a:ext cx="8640960" cy="5544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6000"/>
                <a:gridCol w="1064786"/>
                <a:gridCol w="1063953"/>
                <a:gridCol w="1064786"/>
                <a:gridCol w="951298"/>
                <a:gridCol w="710137"/>
              </a:tblGrid>
              <a:tr h="52283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Наименования муниципальной программы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Первоначальный план на 2017 год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Уточненный план по состоянию на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01.10.2017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Исполнение за </a:t>
                      </a:r>
                      <a:endParaRPr lang="ru-RU" sz="10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9 месяцев 2017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Отклонение исполнения за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9 месяцев 2017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года к уточненному плану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3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Сумма  (гр.3-гр.4)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  <a:tr h="173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/>
                </a:tc>
              </a:tr>
              <a:tr h="8658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 городского округа Котельники Московской области «Создание условий для оказания медицинской помощи населению городского округа Котельники Московской области на 2015-2019 годы»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10192,0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9982,0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4857,0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5125,0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48,7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63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«Культура городского округа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99965,0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99120,5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66922,0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32198,5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67,5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94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«Образование городского округа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755812,2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675751,4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343318,0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332433,4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50,8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94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«Социальная защита населения городского округа Котельники Московской области» на 2017-2021 годы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23695,0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25068,0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18772,0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6296,0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74,9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63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«Спорт в городском округе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223800,0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251411,1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132261,0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119150,1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52,6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58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 в городском округе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21031,0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21031,0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13371,0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7660,0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63,6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94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«Экология и окружающая среда городского округа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390,0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328,0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139,0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189,0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42,4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94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городского округа Котельники Московской области «Безопасность городского округа Котельники Московской области 2017-2021 годы»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29696,0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23049,0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12666,0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10383,0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55,0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8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01580"/>
            <a:ext cx="7772400" cy="82316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7200" dirty="0">
                <a:solidFill>
                  <a:schemeClr val="bg1"/>
                </a:solidFill>
                <a:latin typeface="+mn-lt"/>
              </a:rPr>
              <a:t>исполнении бюджета городского округа Котельники по расходам на реализацию мероприятий муниципальных программ и непрограммной части 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за </a:t>
            </a:r>
            <a:r>
              <a:rPr lang="en-US" sz="7200" dirty="0">
                <a:solidFill>
                  <a:schemeClr val="bg1"/>
                </a:solidFill>
                <a:latin typeface="+mn-lt"/>
              </a:rPr>
              <a:t>I</a:t>
            </a:r>
            <a:r>
              <a:rPr lang="ru-RU" sz="7200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полугодие </a:t>
            </a:r>
            <a:r>
              <a:rPr lang="ru-RU" sz="7200" dirty="0">
                <a:solidFill>
                  <a:schemeClr val="bg1"/>
                </a:solidFill>
                <a:latin typeface="+mn-lt"/>
              </a:rPr>
              <a:t>2017 года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036476"/>
              </p:ext>
            </p:extLst>
          </p:nvPr>
        </p:nvGraphicFramePr>
        <p:xfrm>
          <a:off x="251520" y="1628800"/>
          <a:ext cx="8640960" cy="4680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6000"/>
                <a:gridCol w="1064787"/>
                <a:gridCol w="1063952"/>
                <a:gridCol w="1064787"/>
                <a:gridCol w="951300"/>
                <a:gridCol w="710134"/>
              </a:tblGrid>
              <a:tr h="4966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«Жилище городского округа Котельники Московской области» на 2017-2021 годы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5232,6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10864,0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1373,0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9491,0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«Развитие жилищно- коммунального хозяйства городского округа Котельники Московской области на 2017-2021 годы»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107207,0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159657,0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79047,0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80610,0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49,5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43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«Предпринимательство  городского округа Котельники Московской области» на 2017-2021 годы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1093,0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1404,0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599,0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805,0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42,7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городского округа Котельники Московской области «Муниципальное управление» на 2017-2021 годы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225666,0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253745,7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179137,0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74608,7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70,6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 «Энергосбережение и повышение энергетической эффективности в городском округе Котельники Московской области на 2015-2019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1561,0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«Развитие и функционирование дорожно-транспортного комплекса городского округа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16918,0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14607,0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6059,0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8548,0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41,5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«Архитектура и градостроительство городского округа Котельники Московской области» на 2017-2021 годы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3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ИТОГО  по муниципальным программам городского округа Котельники Московской области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1522958,8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1546424,7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858927,0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687497,7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55,5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2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87518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b="1" dirty="0">
                <a:solidFill>
                  <a:schemeClr val="bg1"/>
                </a:solidFill>
                <a:latin typeface="Constantia" pitchFamily="18" charset="0"/>
              </a:rPr>
              <a:t>«Бюджет для граждан» </a:t>
            </a:r>
            <a:br>
              <a:rPr lang="ru-RU" altLang="en-US" b="1" dirty="0">
                <a:solidFill>
                  <a:schemeClr val="bg1"/>
                </a:solidFill>
                <a:latin typeface="Constantia" pitchFamily="18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090393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ru-RU" altLang="en-US" b="1" dirty="0" smtClean="0">
                <a:solidFill>
                  <a:schemeClr val="bg1"/>
                </a:solidFill>
                <a:latin typeface="Constantia" pitchFamily="18" charset="0"/>
              </a:rPr>
              <a:t>Подготовлен </a:t>
            </a:r>
            <a:r>
              <a:rPr lang="ru-RU" altLang="en-US" b="1" dirty="0">
                <a:solidFill>
                  <a:schemeClr val="bg1"/>
                </a:solidFill>
                <a:latin typeface="Constantia" pitchFamily="18" charset="0"/>
              </a:rPr>
              <a:t>управлением финансов администрации городского округа Котельники Московской области</a:t>
            </a:r>
            <a:endParaRPr lang="en-US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Адрес: 140054, Московская область, г. Котельники, Дзержинское ш.,5/4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Телефон: 8(495) 554-45-08 Администрация г. Котельники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Телефон:8 (495) 559-97-55 Управление финансов администрации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Режим работы: Понедельник-пятница с 9:00 до 18:00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Перерыв с 13:00 – 14:00 Выходные дни: суббота, воскресенье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Интернет сайт: городского округа Котельники Московской области </a:t>
            </a:r>
            <a:r>
              <a:rPr lang="en-US" dirty="0">
                <a:solidFill>
                  <a:schemeClr val="bg1"/>
                </a:solidFill>
              </a:rPr>
              <a:t>http://www.kotelniki.ru/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0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8943" y="44624"/>
            <a:ext cx="7477857" cy="74119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Cambria" pitchFamily="18" charset="0"/>
              </a:rPr>
              <a:t>Что такое бюджет ?</a:t>
            </a:r>
            <a:endParaRPr lang="ru-RU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856381" y="1006483"/>
            <a:ext cx="2730002" cy="1759691"/>
          </a:xfr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ДОХОДЫ</a:t>
            </a:r>
            <a:endParaRPr lang="ru-RU" b="1" dirty="0" smtClean="0">
              <a:solidFill>
                <a:schemeClr val="bg1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5627084" y="1002105"/>
            <a:ext cx="3099310" cy="1748269"/>
          </a:xfr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РАСХОДЫ</a:t>
            </a:r>
            <a:endParaRPr lang="ru-RU" dirty="0" smtClean="0">
              <a:solidFill>
                <a:schemeClr val="bg1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ЖКХ, культура и другие), капитальное строительство и другие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208943" y="3062336"/>
            <a:ext cx="6988307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1091" y="4071942"/>
            <a:ext cx="2176111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превышение доходов над расходами образует положительный остаток бюджета </a:t>
            </a:r>
            <a:r>
              <a:rPr lang="ru-RU" sz="1400" b="1" u="sng" dirty="0"/>
              <a:t>ПРОФИЦИТ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00192" y="4052992"/>
            <a:ext cx="2149659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если расходная часть превышает доходную, то бюджет формируется с </a:t>
            </a:r>
            <a:r>
              <a:rPr lang="ru-RU" sz="1400" b="1" u="sng" dirty="0"/>
              <a:t>ДЕФИЦИТОМ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9205" y="5857893"/>
            <a:ext cx="7649361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Сбалансированность бюджета по доходам и расходам – основополагающее требование, предъявляемое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к органам, составляющим и утверждающим бюджет </a:t>
            </a:r>
          </a:p>
        </p:txBody>
      </p:sp>
      <p:pic>
        <p:nvPicPr>
          <p:cNvPr id="8214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868" y="4122570"/>
            <a:ext cx="97594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kazanpress.ru/upload/iblock/898/898bea034a6c40c429007a3a4d8bb41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771" y="1340226"/>
            <a:ext cx="1514749" cy="102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8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9205" y="428605"/>
            <a:ext cx="7772400" cy="714380"/>
          </a:xfrm>
          <a:solidFill>
            <a:schemeClr val="accent1">
              <a:lumMod val="20000"/>
              <a:lumOff val="80000"/>
            </a:schemeClr>
          </a:solidFill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1"/>
                </a:solidFill>
              </a:rPr>
              <a:t>Какие бывают бюджеты?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609992"/>
            <a:ext cx="5671078" cy="666880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 eaLnBrk="1" hangingPunct="1"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4294706" y="3164583"/>
            <a:ext cx="461597" cy="107984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1396200" y="2456835"/>
            <a:ext cx="446943" cy="104417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7139286" y="3849973"/>
            <a:ext cx="446942" cy="107156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23527" y="3590722"/>
            <a:ext cx="2592287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Бюджет Российской </a:t>
            </a:r>
            <a:r>
              <a:rPr lang="ru-RU" sz="1400" dirty="0">
                <a:solidFill>
                  <a:schemeClr val="bg1"/>
                </a:solidFill>
              </a:rPr>
              <a:t>Федерации (федеральный бюджет, бюджеты государственных внебюджетных фондов РФ)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44141" y="4385754"/>
            <a:ext cx="2703654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Бюджет субъекта </a:t>
            </a:r>
            <a:r>
              <a:rPr lang="ru-RU" sz="1400" dirty="0">
                <a:solidFill>
                  <a:schemeClr val="bg1"/>
                </a:solidFill>
              </a:rPr>
              <a:t>Российской Федерации (региональные бюджеты, бюджеты территориальных фондов </a:t>
            </a:r>
            <a:r>
              <a:rPr lang="ru-RU" sz="1400" dirty="0" smtClean="0">
                <a:solidFill>
                  <a:schemeClr val="bg1"/>
                </a:solidFill>
              </a:rPr>
              <a:t>ОМС)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6241" y="5293694"/>
            <a:ext cx="2395689" cy="7694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Бюджет муниципального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образования </a:t>
            </a:r>
            <a:r>
              <a:rPr lang="ru-RU" sz="1400" dirty="0">
                <a:solidFill>
                  <a:schemeClr val="bg1"/>
                </a:solidFill>
              </a:rPr>
              <a:t>(</a:t>
            </a:r>
            <a:r>
              <a:rPr lang="ru-RU" sz="1400" dirty="0" smtClean="0">
                <a:solidFill>
                  <a:schemeClr val="bg1"/>
                </a:solidFill>
              </a:rPr>
              <a:t>местный бюджет</a:t>
            </a:r>
            <a:r>
              <a:rPr lang="ru-RU" sz="1600" dirty="0" smtClean="0">
                <a:solidFill>
                  <a:schemeClr val="bg1"/>
                </a:solidFill>
              </a:rPr>
              <a:t>)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7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lumMod val="70000"/>
                <a:lumOff val="30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605" y="121331"/>
            <a:ext cx="8508549" cy="576063"/>
          </a:xfrm>
          <a:solidFill>
            <a:schemeClr val="accent1">
              <a:lumMod val="20000"/>
              <a:lumOff val="80000"/>
            </a:schemeClr>
          </a:solidFill>
          <a:extLst/>
        </p:spPr>
        <p:txBody>
          <a:bodyPr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Гражданине, их участие в бюджетном процессе</a:t>
            </a:r>
            <a:endParaRPr lang="ru-RU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1282922" y="1985011"/>
            <a:ext cx="6299710" cy="513756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R="0" algn="ctr"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</a:rPr>
              <a:t>Помогает формировать доходную  часть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8326" y="832488"/>
            <a:ext cx="5055108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pic>
        <p:nvPicPr>
          <p:cNvPr id="11269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959" y="2654010"/>
            <a:ext cx="23138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3293" y="4157160"/>
            <a:ext cx="6905176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1274" name="TextBox 8"/>
          <p:cNvSpPr txBox="1">
            <a:spLocks noChangeArrowheads="1"/>
          </p:cNvSpPr>
          <p:nvPr/>
        </p:nvSpPr>
        <p:spPr bwMode="auto">
          <a:xfrm>
            <a:off x="107504" y="5514648"/>
            <a:ext cx="8928991" cy="923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Получает социальные гарантии – расходная часть бюджета (образование, ЖКХ, культура, социальная политика, физическая культура и спорт и другие направления социальных гарантий населению)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312410" y="1556792"/>
            <a:ext cx="446943" cy="37640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312410" y="4946231"/>
            <a:ext cx="446943" cy="428625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7632848" cy="5016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/>
              <a:t>Исполнение бюджета </a:t>
            </a:r>
            <a:r>
              <a:rPr lang="ru-RU" sz="2000" dirty="0"/>
              <a:t>– процесс сбора и учета доходов, и осуществление расходов на основе сводной бюджетной росписи и кассового плана. </a:t>
            </a:r>
          </a:p>
          <a:p>
            <a:pPr algn="just">
              <a:defRPr/>
            </a:pPr>
            <a:r>
              <a:rPr lang="ru-RU" sz="2000" b="1" dirty="0"/>
              <a:t>Исполнение бюджета </a:t>
            </a:r>
            <a:r>
              <a:rPr lang="ru-RU" sz="2000" dirty="0"/>
              <a:t>– это этап бюджетного процесса, который начинается с момента утверждения решения о бюджете и продолжается в течение финансового года. Можно выделить следующие этапы этого процесса: 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i="1" dirty="0"/>
              <a:t>исполнение бюджета по доходам </a:t>
            </a:r>
            <a:r>
              <a:rPr lang="ru-RU" sz="2000" dirty="0"/>
              <a:t>заключается в обеспечении полного и своевременного поступления в бюджет налогов, сборов, доходов от использования имущества и других обязательных платежей. 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i="1" dirty="0"/>
              <a:t>исполнение по расходам </a:t>
            </a:r>
            <a:r>
              <a:rPr lang="ru-RU" sz="2000" dirty="0"/>
              <a:t>означает последовательное финансирование мероприятий, предусмотренных решением о бюджете, в пределах утвержденных сумм с целью исполнения принятых муниципальным образованием расходных обязательств. </a:t>
            </a:r>
          </a:p>
        </p:txBody>
      </p:sp>
    </p:spTree>
    <p:extLst>
      <p:ext uri="{BB962C8B-B14F-4D97-AF65-F5344CB8AC3E}">
        <p14:creationId xmlns:p14="http://schemas.microsoft.com/office/powerpoint/2010/main" val="250681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2000"/>
                <a:lumOff val="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2657"/>
            <a:ext cx="8003232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chemeClr val="bg1"/>
                </a:solidFill>
                <a:latin typeface="+mn-lt"/>
              </a:rPr>
              <a:t>Данные об исполнении основных характеристик бюджета городского </a:t>
            </a:r>
            <a:r>
              <a:rPr lang="ru-RU" sz="27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700" dirty="0" smtClean="0">
                <a:solidFill>
                  <a:schemeClr val="bg1"/>
                </a:solidFill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latin typeface="+mn-lt"/>
              </a:rPr>
              <a:t>округа </a:t>
            </a:r>
            <a:r>
              <a:rPr lang="ru-RU" sz="2700" dirty="0">
                <a:solidFill>
                  <a:schemeClr val="bg1"/>
                </a:solidFill>
                <a:latin typeface="+mn-lt"/>
              </a:rPr>
              <a:t>Котельники </a:t>
            </a:r>
            <a:r>
              <a:rPr lang="ru-RU" sz="2700" dirty="0" smtClean="0">
                <a:solidFill>
                  <a:schemeClr val="bg1"/>
                </a:solidFill>
                <a:latin typeface="+mn-lt"/>
              </a:rPr>
              <a:t>Московской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186685"/>
              </p:ext>
            </p:extLst>
          </p:nvPr>
        </p:nvGraphicFramePr>
        <p:xfrm>
          <a:off x="323530" y="1628800"/>
          <a:ext cx="8424933" cy="4608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5418"/>
                <a:gridCol w="974779"/>
                <a:gridCol w="974779"/>
                <a:gridCol w="910113"/>
                <a:gridCol w="910113"/>
                <a:gridCol w="910113"/>
                <a:gridCol w="910113"/>
                <a:gridCol w="910113"/>
                <a:gridCol w="679392"/>
              </a:tblGrid>
              <a:tr h="75860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Бюджетные назначения </a:t>
                      </a:r>
                      <a:endParaRPr lang="en-US" sz="1000" dirty="0" smtClean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с учетом изменений  на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01.10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Фактическое исполнение бюджета 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Исполнение по отношению к бюджетным назначениям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03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сумма (гр2- гр.4)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 (гр4/гр2*100)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сумма (гр3- гр.5)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 (гр5/гр3 *100)</a:t>
                      </a:r>
                    </a:p>
                  </a:txBody>
                  <a:tcPr marL="68580" marR="68580" marT="0" marB="0" anchor="ctr"/>
                </a:tc>
              </a:tr>
              <a:tr h="1137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 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 год*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 месяцев 2016 года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 месяцев 2017 года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 месяцев 2016 года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 месяцев 2017 года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 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 год*</a:t>
                      </a:r>
                    </a:p>
                  </a:txBody>
                  <a:tcPr marL="68580" marR="68580" marT="0" marB="0" anchor="ctr"/>
                </a:tc>
              </a:tr>
              <a:tr h="379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</a:tr>
              <a:tr h="474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доходы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1492747,3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1648328,7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822241,0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876081,0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670506,3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55,1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772247,7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53,1</a:t>
                      </a:r>
                    </a:p>
                  </a:txBody>
                  <a:tcPr marL="68580" marR="68580" marT="0" marB="0" anchor="ctr"/>
                </a:tc>
              </a:tr>
              <a:tr h="474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расходы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1585894,7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1746599,3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872634,0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948176,0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713260,7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798423,3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54,3</a:t>
                      </a:r>
                    </a:p>
                  </a:txBody>
                  <a:tcPr marL="68580" marR="68580" marT="0" marB="0" anchor="ctr"/>
                </a:tc>
              </a:tr>
              <a:tr h="474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дефицит (-) 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-93147,4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-98270,6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-50393,0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-72095,0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х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67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6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3"/>
            <a:ext cx="8003232" cy="125074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117989"/>
              </p:ext>
            </p:extLst>
          </p:nvPr>
        </p:nvGraphicFramePr>
        <p:xfrm>
          <a:off x="253215" y="956911"/>
          <a:ext cx="8640959" cy="579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9759"/>
                <a:gridCol w="738233"/>
                <a:gridCol w="737490"/>
                <a:gridCol w="948622"/>
                <a:gridCol w="737490"/>
                <a:gridCol w="737490"/>
                <a:gridCol w="769456"/>
                <a:gridCol w="769456"/>
                <a:gridCol w="758304"/>
                <a:gridCol w="758304"/>
                <a:gridCol w="526355"/>
              </a:tblGrid>
              <a:tr h="14274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Наименование доходных источников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Исполнение за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9 месяцев 2016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Первоначальный план на 2017 год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Уточненный план на 2017 год (с учетом изменений на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01.10.2017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)*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Исполнение за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9 месяцев 2017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Отклонение исполнения за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r>
                        <a:rPr lang="ru-RU" sz="1000" baseline="0" dirty="0" smtClean="0">
                          <a:solidFill>
                            <a:schemeClr val="bg1"/>
                          </a:solidFill>
                          <a:effectLst/>
                        </a:rPr>
                        <a:t> месяцев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 2017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к показателям за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9 месяцев 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2016 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к первоначальному плану на 2017 год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к уточненному плану на 2017 год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Сумма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Сумма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Сумма 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142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570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Налоговые доходы и неналоговые доходы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/>
                          <a:ea typeface="Times New Roman"/>
                        </a:rPr>
                        <a:t>545696,0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Times New Roman"/>
                          <a:ea typeface="Times New Roman"/>
                        </a:rPr>
                        <a:t>987675,0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Times New Roman"/>
                          <a:ea typeface="Times New Roman"/>
                        </a:rPr>
                        <a:t>987675,0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Times New Roman"/>
                          <a:ea typeface="Times New Roman"/>
                        </a:rPr>
                        <a:t>548018,0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/>
                          <a:ea typeface="Times New Roman"/>
                        </a:rPr>
                        <a:t>2322,0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/>
                          <a:ea typeface="Times New Roman"/>
                        </a:rPr>
                        <a:t>100,4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/>
                          <a:ea typeface="Times New Roman"/>
                        </a:rPr>
                        <a:t>-439657,0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/>
                          <a:ea typeface="Times New Roman"/>
                        </a:rPr>
                        <a:t>55,5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/>
                          <a:ea typeface="Times New Roman"/>
                        </a:rPr>
                        <a:t>-439657,0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/>
                          <a:ea typeface="Times New Roman"/>
                        </a:rPr>
                        <a:t>55,5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5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Налог на прибыль, доходы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137232,0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220562,0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220562,0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168434,0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31202,0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122,7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-52128,0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76,4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-52128,0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76,4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Налог на товары, реализуемые на территории РФ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2915,0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4243,0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4243,0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2318,0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-597,0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79,5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-1925,0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54,6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-1925,0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54,6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Налоги на совокупный доход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78174,0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111999,0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111999,0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90831,0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12657,0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116,2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-21168,0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81,1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-21168,0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81,1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5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Налоги на имущество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194395,0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331639,0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331639,0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160404,0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-33991,0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82,5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-171235,0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48,4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-171235,0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48,4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5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Государственная пошлина 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999,0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1400,0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1400,0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898,0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-101,0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89,9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-502,0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64,1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-502,0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64,1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6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/>
                        </a:rPr>
                        <a:t>Задолженность и перерасчеты по отмененным налогам, сборам и иным </a:t>
                      </a:r>
                      <a:r>
                        <a:rPr lang="ru-RU" sz="1000" dirty="0" err="1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/>
                        </a:rPr>
                        <a:t>обяз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/>
                        </a:rPr>
                        <a:t>.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/>
                        </a:rPr>
                        <a:t>платежам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12,0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12,0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12,0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12,0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6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Доходы от использования имущества, находящегося в муниципальной собственности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115460,0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200500,0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200500,0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103144,0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-12316,0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89,3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-97356,0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51,4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-97356,0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51,4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0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Платежи при использовании природными ресурсами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444,0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534,0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90,0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120,3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-266,0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66,8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-266,0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66,8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58894" y="125914"/>
            <a:ext cx="8435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Структура и анализ исполнения доходов бюджета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за 9 месяцев 2017 </a:t>
            </a:r>
            <a:r>
              <a:rPr lang="ru-RU" sz="2400" dirty="0">
                <a:solidFill>
                  <a:schemeClr val="bg1"/>
                </a:solidFill>
              </a:rPr>
              <a:t>года </a:t>
            </a:r>
            <a:endParaRPr lang="ru-RU" sz="24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308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8640"/>
            <a:ext cx="8435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Структура и анализ исполнения доходов бюджета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за </a:t>
            </a:r>
            <a:r>
              <a:rPr lang="ru-RU" sz="2400" dirty="0" smtClean="0">
                <a:solidFill>
                  <a:schemeClr val="bg1"/>
                </a:solidFill>
              </a:rPr>
              <a:t>9 месяцев 2017 </a:t>
            </a:r>
            <a:r>
              <a:rPr lang="ru-RU" sz="2400" dirty="0">
                <a:solidFill>
                  <a:schemeClr val="bg1"/>
                </a:solidFill>
              </a:rPr>
              <a:t>года </a:t>
            </a:r>
            <a:endParaRPr lang="ru-RU" sz="2400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454005"/>
              </p:ext>
            </p:extLst>
          </p:nvPr>
        </p:nvGraphicFramePr>
        <p:xfrm>
          <a:off x="215339" y="1038599"/>
          <a:ext cx="8640959" cy="5337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552"/>
                <a:gridCol w="745736"/>
                <a:gridCol w="744986"/>
                <a:gridCol w="958269"/>
                <a:gridCol w="744986"/>
                <a:gridCol w="744986"/>
                <a:gridCol w="532456"/>
                <a:gridCol w="856132"/>
                <a:gridCol w="532456"/>
                <a:gridCol w="856132"/>
                <a:gridCol w="753268"/>
              </a:tblGrid>
              <a:tr h="669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Доходы от продажи материальных и нематериальных активов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550,0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31000,0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31000,0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12364,0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11814,0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в 22,5 раз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-18636,0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39,9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-18636,0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39,9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358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Штрафы, санкции, возмещение ущерба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424,0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1020,0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596,0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в 2,4 раза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102,0</a:t>
                      </a:r>
                    </a:p>
                  </a:txBody>
                  <a:tcPr marL="68580" marR="68580" marT="0" marB="0" anchor="ctr"/>
                </a:tc>
              </a:tr>
              <a:tr h="401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Прочие неналоговые доходы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15103,0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84532,0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84532,0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8059,0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-7044,0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53,4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-76473,0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-76473,0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9,5</a:t>
                      </a:r>
                    </a:p>
                  </a:txBody>
                  <a:tcPr marL="68580" marR="68580" marT="0" marB="0" anchor="ctr"/>
                </a:tc>
              </a:tr>
              <a:tr h="267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Безвозмездные поступления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276545,0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641568,2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660653,7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328063,0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51518,0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118,6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/>
                          <a:ea typeface="Times New Roman"/>
                        </a:rPr>
                        <a:t>-313505,2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51,1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-332590,7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49,7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03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Безвозмездные поступления от других бюджетов бюджетной системы РФ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277027,0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641568,2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662489,7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329899,0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52872,0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119,1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-311669,2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51,4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-332590,7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49,8</a:t>
                      </a:r>
                    </a:p>
                  </a:txBody>
                  <a:tcPr marL="68580" marR="68580" marT="0" marB="0" anchor="ctr"/>
                </a:tc>
              </a:tr>
              <a:tr h="1473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Возврат остатков субсидий, субвенций и иных межбюджетных трансфертов имеющих целевое назначение, прошлых лет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-482,0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-1836,0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-1836,0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-1354,0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в 3,8 раза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-1836,0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х!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</a:tr>
              <a:tr h="6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доходов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822241,0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1629243,2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1648328,7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876081,0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53840,0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106,5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-753162,2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53,8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-772247,7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53,1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50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43608" y="155679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590536" y="0"/>
            <a:ext cx="1257844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317042"/>
              </p:ext>
            </p:extLst>
          </p:nvPr>
        </p:nvGraphicFramePr>
        <p:xfrm>
          <a:off x="467544" y="764704"/>
          <a:ext cx="8064896" cy="470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36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11174</TotalTime>
  <Words>1859</Words>
  <Application>Microsoft Office PowerPoint</Application>
  <PresentationFormat>Экран (4:3)</PresentationFormat>
  <Paragraphs>675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Берлин</vt:lpstr>
      <vt:lpstr>Бюджет для граждан </vt:lpstr>
      <vt:lpstr>Что такое бюджет ?</vt:lpstr>
      <vt:lpstr>Какие бывают бюджеты?</vt:lpstr>
      <vt:lpstr>Гражданине, их участие в бюджетном процессе</vt:lpstr>
      <vt:lpstr>Презентация PowerPoint</vt:lpstr>
      <vt:lpstr>Данные об исполнении основных характеристик бюджета городского  округа Котельники Московской области </vt:lpstr>
      <vt:lpstr> </vt:lpstr>
      <vt:lpstr>Презентация PowerPoint</vt:lpstr>
      <vt:lpstr>Презентация PowerPoint</vt:lpstr>
      <vt:lpstr>Презентация PowerPoint</vt:lpstr>
      <vt:lpstr> Доля безвозмездных поступлений за 9 месяцев 2017 года составляет поступления от других бюджетов бюджетной системы Российской Федерации, в состав которых входят:  субсидии бюджетам бюджетной системы РФ;  субвенции бюджетам  муниципальных образований </vt:lpstr>
      <vt:lpstr>Анализ исполнения расходов бюджета за 9 месяцев 2017 года  по разделам (подразделам)  </vt:lpstr>
      <vt:lpstr>Презентация PowerPoint</vt:lpstr>
      <vt:lpstr>Презентация PowerPoint</vt:lpstr>
      <vt:lpstr>«Бюджет для граждан»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Матыцина О.В.</dc:creator>
  <cp:lastModifiedBy>Лидовская Ю.С.</cp:lastModifiedBy>
  <cp:revision>829</cp:revision>
  <cp:lastPrinted>2016-04-28T05:42:16Z</cp:lastPrinted>
  <dcterms:modified xsi:type="dcterms:W3CDTF">2017-10-27T13:40:42Z</dcterms:modified>
</cp:coreProperties>
</file>