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98" r:id="rId6"/>
    <p:sldId id="297" r:id="rId7"/>
    <p:sldId id="287" r:id="rId8"/>
    <p:sldId id="295" r:id="rId9"/>
    <p:sldId id="286" r:id="rId10"/>
    <p:sldId id="285" r:id="rId11"/>
    <p:sldId id="260" r:id="rId12"/>
    <p:sldId id="262" r:id="rId13"/>
    <p:sldId id="284" r:id="rId14"/>
    <p:sldId id="263" r:id="rId15"/>
    <p:sldId id="264" r:id="rId16"/>
    <p:sldId id="266" r:id="rId17"/>
    <p:sldId id="265" r:id="rId18"/>
    <p:sldId id="267" r:id="rId19"/>
    <p:sldId id="268" r:id="rId20"/>
    <p:sldId id="292" r:id="rId21"/>
    <p:sldId id="290" r:id="rId22"/>
    <p:sldId id="282" r:id="rId23"/>
    <p:sldId id="274" r:id="rId24"/>
    <p:sldId id="294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39CC710-6E5B-4488-826E-198E19D7FC44}">
          <p14:sldIdLst>
            <p14:sldId id="256"/>
            <p14:sldId id="258"/>
            <p14:sldId id="257"/>
            <p14:sldId id="259"/>
            <p14:sldId id="298"/>
            <p14:sldId id="297"/>
            <p14:sldId id="287"/>
            <p14:sldId id="295"/>
            <p14:sldId id="286"/>
            <p14:sldId id="285"/>
            <p14:sldId id="260"/>
            <p14:sldId id="262"/>
            <p14:sldId id="284"/>
            <p14:sldId id="263"/>
            <p14:sldId id="264"/>
            <p14:sldId id="266"/>
            <p14:sldId id="265"/>
            <p14:sldId id="267"/>
            <p14:sldId id="268"/>
            <p14:sldId id="292"/>
            <p14:sldId id="290"/>
            <p14:sldId id="282"/>
            <p14:sldId id="274"/>
          </p14:sldIdLst>
        </p14:section>
        <p14:section name="Раздел без заголовка" id="{998386D6-05C3-454A-8F19-573185F6524C}">
          <p14:sldIdLst>
            <p14:sldId id="2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2BC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8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1130777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1186347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356481481481475E-2"/>
                  <c:y val="-9.41626454599987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1629243,2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1130777</c:v>
                </c:pt>
                <c:pt idx="1">
                  <c:v>1186346</c:v>
                </c:pt>
                <c:pt idx="2">
                  <c:v>1629243.2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523148148148155E-2"/>
                  <c:y val="-7.68027881480017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1248128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351851851851853E-2"/>
                  <c:y val="-4.3544308757592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1273220,8</a:t>
                    </a:r>
                    <a:endParaRPr lang="ru-RU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1727513,8</a:t>
                    </a:r>
                    <a:endParaRPr lang="ru-RU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1241413</c:v>
                </c:pt>
                <c:pt idx="1">
                  <c:v>1273221</c:v>
                </c:pt>
                <c:pt idx="2">
                  <c:v>1727514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346944"/>
        <c:axId val="59348480"/>
      </c:lineChart>
      <c:catAx>
        <c:axId val="59346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9348480"/>
        <c:crosses val="autoZero"/>
        <c:auto val="1"/>
        <c:lblAlgn val="ctr"/>
        <c:lblOffset val="100"/>
        <c:noMultiLvlLbl val="0"/>
      </c:catAx>
      <c:valAx>
        <c:axId val="59348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5934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2068754804754501E-2"/>
          <c:w val="1"/>
          <c:h val="0.9128627763473555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49,8%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076674351067337"/>
                  <c:y val="-0.25887071808331658"/>
                </c:manualLayout>
              </c:layout>
              <c:tx>
                <c:rich>
                  <a:bodyPr/>
                  <a:lstStyle/>
                  <a:p>
                    <a:pPr>
                      <a:defRPr sz="1098">
                        <a:latin typeface="Arial Black" panose="020B0A04020102020204" pitchFamily="34" charset="0"/>
                      </a:defRPr>
                    </a:pPr>
                    <a:r>
                      <a:rPr lang="en-US" dirty="0" smtClean="0"/>
                      <a:t>16,2%</a:t>
                    </a:r>
                    <a:endParaRPr lang="en-US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 34%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98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Лист4!$A$3:$A$5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Лист4!$B$3:$B$5</c:f>
              <c:numCache>
                <c:formatCode>#\ ##0.0</c:formatCode>
                <c:ptCount val="3"/>
                <c:pt idx="0">
                  <c:v>591291</c:v>
                </c:pt>
                <c:pt idx="1">
                  <c:v>192154</c:v>
                </c:pt>
                <c:pt idx="2">
                  <c:v>402902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51">
          <a:noFill/>
        </a:ln>
      </c:spPr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metal">
      <a:bevelT w="165100" prst="coolSlant"/>
      <a:bevelB/>
    </a:sp3d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1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3040719196192486E-2"/>
          <c:w val="1"/>
          <c:h val="0.94695959708180621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3.7345658773009917E-2"/>
                  <c:y val="-0.2734677551435885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345658773009854E-2"/>
                  <c:y val="-2.48607050130536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7098712809825613E-2"/>
                  <c:y val="0.165738033420356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4191350333743744"/>
                  <c:y val="2.48607050130535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203697631902956E-2"/>
                  <c:y val="-7.45821150391604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0,3 %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Лист4!$A$7:$A$11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Лист4!$B$7:$B$11</c:f>
              <c:numCache>
                <c:formatCode>#\ ##0.0</c:formatCode>
                <c:ptCount val="5"/>
                <c:pt idx="0">
                  <c:v>195930</c:v>
                </c:pt>
                <c:pt idx="1">
                  <c:v>3968</c:v>
                </c:pt>
                <c:pt idx="2">
                  <c:v>284511</c:v>
                </c:pt>
                <c:pt idx="3">
                  <c:v>105257</c:v>
                </c:pt>
                <c:pt idx="4">
                  <c:v>1625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1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3040719196192486E-2"/>
          <c:w val="1"/>
          <c:h val="0.94695959708180644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29145765915086447"/>
                  <c:y val="-5.44743307086614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91,2%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495573975666065"/>
                  <c:y val="5.6000000000000001E-2"/>
                </c:manualLayout>
              </c:layout>
              <c:tx>
                <c:rich>
                  <a:bodyPr/>
                  <a:lstStyle/>
                  <a:p>
                    <a:pPr>
                      <a:defRPr sz="1104">
                        <a:latin typeface="Arial Black" panose="020B0A04020102020204" pitchFamily="34" charset="0"/>
                      </a:defRPr>
                    </a:pPr>
                    <a:r>
                      <a:rPr lang="en-US" dirty="0" smtClean="0"/>
                      <a:t>7,9%</a:t>
                    </a:r>
                    <a:endParaRPr lang="en-US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5.8241259842519683E-2"/>
                </c:manualLayout>
              </c:layout>
              <c:tx>
                <c:rich>
                  <a:bodyPr/>
                  <a:lstStyle/>
                  <a:p>
                    <a:pPr>
                      <a:defRPr sz="1104">
                        <a:latin typeface="Arial Black" panose="020B0A04020102020204" pitchFamily="34" charset="0"/>
                      </a:defRPr>
                    </a:pPr>
                    <a:r>
                      <a:rPr lang="en-US" dirty="0" smtClean="0"/>
                      <a:t>0,3%</a:t>
                    </a:r>
                    <a:endParaRPr lang="en-US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600594886638062E-7"/>
                  <c:y val="-0.16870866141732282"/>
                </c:manualLayout>
              </c:layout>
              <c:tx>
                <c:rich>
                  <a:bodyPr/>
                  <a:lstStyle/>
                  <a:p>
                    <a:pPr>
                      <a:defRPr sz="1104">
                        <a:latin typeface="Arial Black" panose="020B0A04020102020204" pitchFamily="34" charset="0"/>
                      </a:defRPr>
                    </a:pPr>
                    <a:r>
                      <a:rPr lang="en-US" sz="1104" dirty="0" smtClean="0">
                        <a:latin typeface="Arial Black" panose="020B0A04020102020204" pitchFamily="34" charset="0"/>
                      </a:rPr>
                      <a:t>0,3%</a:t>
                    </a:r>
                    <a:endParaRPr lang="en-US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64814610406484"/>
                      <c:h val="0.1743710236220472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3.7085511012060674E-3"/>
                  <c:y val="3.65190551181102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4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Лист4!$A$13:$A$17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 </c:v>
                </c:pt>
                <c:pt idx="2">
                  <c:v>Прочие неналоговые доходы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Лист4!$B$13:$B$17</c:f>
              <c:numCache>
                <c:formatCode>#\ ##0.0</c:formatCode>
                <c:ptCount val="5"/>
                <c:pt idx="0">
                  <c:v>175274</c:v>
                </c:pt>
                <c:pt idx="1">
                  <c:v>597</c:v>
                </c:pt>
                <c:pt idx="2">
                  <c:v>15059</c:v>
                </c:pt>
                <c:pt idx="3">
                  <c:v>615</c:v>
                </c:pt>
                <c:pt idx="4">
                  <c:v>609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85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3040719196192486E-2"/>
          <c:w val="1"/>
          <c:h val="0.94695959708180666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86,3%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Лист4!$A$19:$A$21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Лист4!$B$19:$B$22</c:f>
              <c:numCache>
                <c:formatCode>#\ ##0.0</c:formatCode>
                <c:ptCount val="4"/>
                <c:pt idx="0">
                  <c:v>55354</c:v>
                </c:pt>
                <c:pt idx="1">
                  <c:v>348030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85">
          <a:noFill/>
        </a:ln>
        <a:scene3d>
          <a:camera prst="orthographicFront"/>
          <a:lightRig rig="threePt" dir="t"/>
        </a:scene3d>
        <a:sp3d>
          <a:bevelB h="6350"/>
        </a:sp3d>
      </c:spPr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1">
                <a:solidFill>
                  <a:srgbClr val="002060"/>
                </a:solidFill>
                <a:latin typeface="Arial Black" panose="020B0A04020102020204" pitchFamily="34" charset="0"/>
              </a:defRPr>
            </a:pPr>
            <a:r>
              <a:rPr lang="ru-RU" sz="240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СТРУКТУРА РАСХОДОВ БЮДЖЕТА НА 2016</a:t>
            </a:r>
            <a:r>
              <a:rPr lang="ru-RU" sz="2401" baseline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ГОД, </a:t>
            </a:r>
          </a:p>
          <a:p>
            <a:pPr>
              <a:defRPr sz="2401">
                <a:solidFill>
                  <a:srgbClr val="002060"/>
                </a:solidFill>
                <a:latin typeface="Arial Black" panose="020B0A04020102020204" pitchFamily="34" charset="0"/>
              </a:defRPr>
            </a:pPr>
            <a:r>
              <a:rPr lang="ru-RU" sz="2401" baseline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тыс. руб.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20041972717733472"/>
          <c:y val="9.3830656499856446E-3"/>
        </c:manualLayout>
      </c:layout>
      <c:overlay val="0"/>
    </c:title>
    <c:autoTitleDeleted val="0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25522386826513"/>
          <c:y val="0.25822891163383405"/>
          <c:w val="0.8094840748976817"/>
          <c:h val="0.74038867748473081"/>
        </c:manualLayout>
      </c:layout>
      <c:pie3DChart>
        <c:varyColors val="1"/>
        <c:ser>
          <c:idx val="0"/>
          <c:order val="0"/>
          <c:tx>
            <c:strRef>
              <c:f>Лист3!$A$7</c:f>
              <c:strCache>
                <c:ptCount val="1"/>
                <c:pt idx="0">
                  <c:v>2017год</c:v>
                </c:pt>
              </c:strCache>
            </c:strRef>
          </c:tx>
          <c:explosion val="15"/>
          <c:dPt>
            <c:idx val="0"/>
            <c:bubble3D val="0"/>
            <c:explosion val="16"/>
          </c:dPt>
          <c:dPt>
            <c:idx val="1"/>
            <c:bubble3D val="0"/>
            <c:explosion val="19"/>
          </c:dPt>
          <c:dPt>
            <c:idx val="12"/>
            <c:bubble3D val="0"/>
            <c:explosion val="13"/>
            <c:spPr>
              <a:solidFill>
                <a:srgbClr val="6666FF"/>
              </a:solidFill>
            </c:spPr>
          </c:dPt>
          <c:dLbls>
            <c:dLbl>
              <c:idx val="0"/>
              <c:layout>
                <c:manualLayout>
                  <c:x val="0.14786542290818055"/>
                  <c:y val="-1.3807513574783971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fld id="{1714CCB6-51C8-4D97-8D43-015552D882A2}" type="CATEGORYNAME">
                      <a:rPr lang="ru-RU" smtClean="0"/>
                      <a:pPr>
                        <a:defRPr sz="1200" b="1" i="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dirty="0" smtClean="0"/>
                      <a:t> и правоохранительная деятельность</a:t>
                    </a:r>
                    <a:endParaRPr lang="ru-RU" baseline="0" dirty="0"/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fld id="{8E822AB8-13E4-45EE-9483-AD97A9035657}" type="VALUE">
                      <a:rPr lang="ru-RU" dirty="0"/>
                      <a:pPr>
                        <a:defRPr sz="1200" b="1" i="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endParaRPr lang="ru-RU" baseline="0" dirty="0"/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 smtClean="0"/>
                      <a:t>1,3%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047219307450157"/>
                      <c:h val="0.2191133490584647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38020622815642274"/>
                  <c:y val="-1.3136291909979902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/>
                      <a:t>Национальная оборона; </a:t>
                    </a:r>
                    <a:endParaRPr lang="ru-RU" dirty="0" smtClean="0"/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 smtClean="0"/>
                      <a:t> 1 548 </a:t>
                    </a:r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057501797060259"/>
                  <c:y val="-7.3882406692800347E-8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 Культура</a:t>
                    </a:r>
                    <a:r>
                      <a:rPr lang="ru-RU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, кинематография; </a:t>
                    </a:r>
                    <a:r>
                      <a: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78 613</a:t>
                    </a:r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6,2%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4397821607804"/>
                      <c:h val="0.1008867218686456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2624178929365204"/>
                  <c:y val="-0.10509033527983921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 Физическая </a:t>
                    </a:r>
                    <a:r>
                      <a:rPr lang="ru-RU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культура и спорт; </a:t>
                    </a:r>
                    <a:r>
                      <a: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52 864 </a:t>
                    </a:r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4,1%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921301154249737"/>
                      <c:h val="0.13453912376352251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2.8561112442266858E-2"/>
                  <c:y val="-8.6405770156856715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sz="1200" b="1" i="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rPr>
                      <a:t>Общегосударственные вопросы; </a:t>
                    </a:r>
                    <a:r>
                      <a:rPr lang="ru-RU" sz="1200" b="1" i="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rPr>
                      <a:t>268 821</a:t>
                    </a:r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sz="1200" b="1" i="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rPr>
                      <a:t>21,1%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404144392758879"/>
                  <c:y val="8.197637211081002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fld id="{DA9482EE-9107-4367-9AB8-22484983D089}" type="CATEGORYNAME">
                      <a:rPr lang="ru-RU"/>
                      <a:pPr>
                        <a:defRPr sz="1200" b="1" i="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baseline="0" dirty="0" smtClean="0"/>
                      <a:t> 45 854,8</a:t>
                    </a:r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baseline="0" dirty="0" smtClean="0"/>
                      <a:t>3,6 %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14902727400418075"/>
                  <c:y val="-0.17035790558744571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fld id="{F8BEAF15-F4E6-42E2-ADB2-529B57942617}" type="CATEGORYNAME">
                      <a:rPr lang="ru-RU"/>
                      <a:pPr>
                        <a:defRPr sz="1200" b="1" i="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endParaRPr lang="ru-RU" baseline="0" dirty="0"/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fld id="{B9AB34D2-60C6-4BA8-8771-DC6405011E30}" type="VALUE">
                      <a:rPr lang="ru-RU"/>
                      <a:pPr>
                        <a:defRPr sz="1200" b="1" i="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endParaRPr lang="ru-RU" baseline="0" dirty="0"/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 smtClean="0"/>
                      <a:t>0,03%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11541695929142121"/>
                  <c:y val="-3.8959818462060904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fld id="{44D9C072-F63E-48A6-A901-3D3E991AA6CB}" type="CATEGORYNAME">
                      <a:rPr lang="ru-RU"/>
                      <a:pPr>
                        <a:defRPr sz="1200" b="1" i="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856C4596-0643-476F-8A61-D10709DC8B63}" type="VALUE">
                      <a:rPr lang="ru-RU" baseline="0" smtClean="0"/>
                      <a:pPr>
                        <a:defRPr sz="1200" b="1" i="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baseline="0" dirty="0" smtClean="0"/>
                      <a:t>,2</a:t>
                    </a:r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baseline="0" dirty="0" smtClean="0"/>
                      <a:t> 2,1%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5.9160160144157134E-2"/>
                  <c:y val="-8.0241537454220802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baseline="0" dirty="0" smtClean="0"/>
                      <a:t>ЖКХ; 88 573,8</a:t>
                    </a:r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baseline="0" dirty="0" smtClean="0"/>
                      <a:t> </a:t>
                    </a:r>
                    <a:fld id="{631315D8-0A6E-4F08-BE65-3CE5E645FCD6}" type="PERCENTAGE">
                      <a:rPr lang="en-US" baseline="0"/>
                      <a:pPr>
                        <a:defRPr sz="1200" b="1" i="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defRPr>
                      </a:pPr>
                      <a:t>[ПРОЦЕНТ]</a:t>
                    </a:fld>
                    <a:endParaRPr lang="ru-RU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681222166221878"/>
                      <c:h val="0.1074931389103024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0430220356768102E-2"/>
                  <c:y val="-7.506452519988532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1534701027009609"/>
                  <c:y val="-5.3174645744942265E-3"/>
                </c:manualLayout>
              </c:layout>
              <c:tx>
                <c:rich>
                  <a:bodyPr/>
                  <a:lstStyle/>
                  <a:p>
                    <a:fld id="{25FC6AA4-D71C-4719-B1FF-02B274BF835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23E652D-692F-4A04-B4C4-621A3DC29858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2"/>
              <c:layout>
                <c:manualLayout>
                  <c:x val="-4.6550553164065402E-2"/>
                  <c:y val="-0.16974556820077574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Образование; 600 957</a:t>
                    </a:r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47,2%</a:t>
                    </a:r>
                    <a:endParaRPr lang="ru-RU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bg2">
                        <a:lumMod val="25000"/>
                      </a:schemeClr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Лист3!$B$4:$AL$4</c:f>
              <c:strCache>
                <c:ptCount val="13"/>
                <c:pt idx="0">
                  <c:v>Национальная безопасность</c:v>
                </c:pt>
                <c:pt idx="1">
                  <c:v>Национальная оборона</c:v>
                </c:pt>
                <c:pt idx="2">
                  <c:v>Культура, кинематография</c:v>
                </c:pt>
                <c:pt idx="3">
                  <c:v>Физическая культура и спорт</c:v>
                </c:pt>
                <c:pt idx="4">
                  <c:v>Общегосударственные вопросы </c:v>
                </c:pt>
                <c:pt idx="5">
                  <c:v>Социальная политика</c:v>
                </c:pt>
                <c:pt idx="6">
                  <c:v>Охрана окружающей среды</c:v>
                </c:pt>
                <c:pt idx="7">
                  <c:v>Национальная экономика</c:v>
                </c:pt>
                <c:pt idx="8">
                  <c:v>Жилищно-коммунальное хозяйство</c:v>
                </c:pt>
                <c:pt idx="9">
                  <c:v>межбюджетные трансферты</c:v>
                </c:pt>
                <c:pt idx="10">
                  <c:v>Обслуживание муниципального долга</c:v>
                </c:pt>
                <c:pt idx="11">
                  <c:v>Здравоохранение</c:v>
                </c:pt>
                <c:pt idx="12">
                  <c:v>Образование</c:v>
                </c:pt>
              </c:strCache>
            </c:strRef>
          </c:cat>
          <c:val>
            <c:numRef>
              <c:f>Лист3!$B$7:$AL$7</c:f>
              <c:numCache>
                <c:formatCode>#,##0</c:formatCode>
                <c:ptCount val="13"/>
                <c:pt idx="0">
                  <c:v>17089</c:v>
                </c:pt>
                <c:pt idx="1">
                  <c:v>1548</c:v>
                </c:pt>
                <c:pt idx="2">
                  <c:v>78613</c:v>
                </c:pt>
                <c:pt idx="3">
                  <c:v>52864</c:v>
                </c:pt>
                <c:pt idx="4">
                  <c:v>268821</c:v>
                </c:pt>
                <c:pt idx="5">
                  <c:v>45855</c:v>
                </c:pt>
                <c:pt idx="6">
                  <c:v>343</c:v>
                </c:pt>
                <c:pt idx="7">
                  <c:v>26898</c:v>
                </c:pt>
                <c:pt idx="8">
                  <c:v>88574</c:v>
                </c:pt>
                <c:pt idx="9">
                  <c:v>78017</c:v>
                </c:pt>
                <c:pt idx="10">
                  <c:v>7268</c:v>
                </c:pt>
                <c:pt idx="11">
                  <c:v>6374</c:v>
                </c:pt>
                <c:pt idx="12">
                  <c:v>600957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2">
          <a:noFill/>
        </a:ln>
      </c:spPr>
    </c:plotArea>
    <c:plotVisOnly val="1"/>
    <c:dispBlanksAs val="zero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8520507658138E-2"/>
          <c:y val="5.3322072481581419E-2"/>
          <c:w val="0.50740757913950796"/>
          <c:h val="0.730130341870034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880614</c:v>
                </c:pt>
                <c:pt idx="1">
                  <c:v>778289</c:v>
                </c:pt>
                <c:pt idx="2">
                  <c:v>1127580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457</c:v>
                </c:pt>
                <c:pt idx="1">
                  <c:v>516</c:v>
                </c:pt>
                <c:pt idx="2">
                  <c:v>553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9743104"/>
        <c:axId val="189744640"/>
        <c:axId val="0"/>
      </c:bar3DChart>
      <c:catAx>
        <c:axId val="18974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189744640"/>
        <c:crosses val="autoZero"/>
        <c:auto val="1"/>
        <c:lblAlgn val="ctr"/>
        <c:lblOffset val="100"/>
        <c:noMultiLvlLbl val="0"/>
      </c:catAx>
      <c:valAx>
        <c:axId val="18974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189743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789837811583284"/>
          <c:y val="0.70705077801522098"/>
          <c:w val="0.30991396168266827"/>
          <c:h val="0.25913110831509029"/>
        </c:manualLayout>
      </c:layout>
      <c:overlay val="0"/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>
        <a:solidFill>
          <a:schemeClr val="accent4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ЭТАПЫ БЮДЖЕТНОГО ПРОЦЕССА</a:t>
          </a:r>
          <a:endParaRPr lang="ru-RU" sz="1800" dirty="0">
            <a:solidFill>
              <a:schemeClr val="tx1"/>
            </a:solidFill>
          </a:endParaRPr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>
        <a:solidFill>
          <a:srgbClr val="00CC0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1. Разработка проекта бюджета</a:t>
          </a:r>
          <a:endParaRPr lang="ru-RU" sz="1400" dirty="0">
            <a:solidFill>
              <a:schemeClr val="tx1"/>
            </a:solidFill>
          </a:endParaRPr>
        </a:p>
      </dgm:t>
    </dgm:pt>
    <dgm:pt modelId="{31A4F4FA-6743-4237-978E-3C0F106CB502}" type="parTrans" cxnId="{2A4E0C1F-A68E-42D7-B7E3-D6CA547AFAE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>
        <a:solidFill>
          <a:srgbClr val="00CC0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3. Утверждение проекта бюджета</a:t>
          </a:r>
          <a:endParaRPr lang="ru-RU" sz="1400" dirty="0">
            <a:solidFill>
              <a:schemeClr val="tx1"/>
            </a:solidFill>
          </a:endParaRPr>
        </a:p>
      </dgm:t>
    </dgm:pt>
    <dgm:pt modelId="{93FA7CE8-AEE6-43B9-836C-3F03118B3842}" type="parTrans" cxnId="{1F516231-CCDD-42EE-A016-172EBE13908E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>
        <a:solidFill>
          <a:srgbClr val="00CC0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5. Рассмотрение и утверждение отчета об исполнении бюджета</a:t>
          </a:r>
          <a:endParaRPr lang="ru-RU" sz="1400" dirty="0">
            <a:solidFill>
              <a:schemeClr val="tx1"/>
            </a:solidFill>
          </a:endParaRPr>
        </a:p>
      </dgm:t>
    </dgm:pt>
    <dgm:pt modelId="{73D9929A-4AE6-4F97-BA74-8AFCD9A206B7}" type="parTrans" cxnId="{C0312426-55AA-4ACA-B48B-800E5E458D3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>
        <a:solidFill>
          <a:srgbClr val="00CC0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2. Рассмотрение проекта бюджета</a:t>
          </a:r>
          <a:endParaRPr lang="ru-RU" sz="1400" dirty="0">
            <a:solidFill>
              <a:schemeClr val="tx1"/>
            </a:solidFill>
          </a:endParaRP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>
        <a:solidFill>
          <a:srgbClr val="00CC0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4. Исполнение бюджета</a:t>
          </a:r>
          <a:endParaRPr lang="ru-RU" sz="1400" dirty="0">
            <a:solidFill>
              <a:schemeClr val="tx1"/>
            </a:solidFill>
          </a:endParaRPr>
        </a:p>
      </dgm:t>
    </dgm:pt>
    <dgm:pt modelId="{EEC18031-8BE0-4AC6-8896-41712D10D7F6}" type="parTrans" cxnId="{5A6B04EB-E725-4701-BA93-BCA07199DFC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398FFEDC-BFFB-4687-A7AC-A133982093F8}" type="pres">
      <dgm:prSet presAssocID="{195A0E0D-9849-4724-AEF3-DAF6E03525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874B2-AFE1-40B2-848A-6C041981297C}" type="pres">
      <dgm:prSet presAssocID="{824CACDD-E03A-427C-8B7A-DB5388A5BD8D}" presName="hierRoot1" presStyleCnt="0">
        <dgm:presLayoutVars>
          <dgm:hierBranch val="init"/>
        </dgm:presLayoutVars>
      </dgm:prSet>
      <dgm:spPr/>
    </dgm:pt>
    <dgm:pt modelId="{A93F08A3-CEE2-4CEC-875D-F7FE952BE28D}" type="pres">
      <dgm:prSet presAssocID="{824CACDD-E03A-427C-8B7A-DB5388A5BD8D}" presName="rootComposite1" presStyleCnt="0"/>
      <dgm:spPr/>
    </dgm:pt>
    <dgm:pt modelId="{D7C56106-E809-407C-94C9-8E39E21EEBEA}" type="pres">
      <dgm:prSet presAssocID="{824CACDD-E03A-427C-8B7A-DB5388A5BD8D}" presName="rootText1" presStyleLbl="node0" presStyleIdx="0" presStyleCnt="1" custScaleX="381764" custScaleY="56708" custLinFactNeighborX="2803" custLinFactNeighborY="41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DCA23-E61E-4D60-8C01-FF734DB21588}" type="pres">
      <dgm:prSet presAssocID="{824CACDD-E03A-427C-8B7A-DB5388A5BD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096D27-90B6-478D-8DB2-11220FD707AF}" type="pres">
      <dgm:prSet presAssocID="{824CACDD-E03A-427C-8B7A-DB5388A5BD8D}" presName="hierChild2" presStyleCnt="0"/>
      <dgm:spPr/>
    </dgm:pt>
    <dgm:pt modelId="{30FDE77F-0DE1-4507-9AB4-E4873006176F}" type="pres">
      <dgm:prSet presAssocID="{31A4F4FA-6743-4237-978E-3C0F106CB50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9725548-D4CF-419F-A724-9207DF64A0B3}" type="pres">
      <dgm:prSet presAssocID="{81ED6989-DB09-4163-9FE8-4274D9FB393B}" presName="hierRoot2" presStyleCnt="0">
        <dgm:presLayoutVars>
          <dgm:hierBranch val="init"/>
        </dgm:presLayoutVars>
      </dgm:prSet>
      <dgm:spPr/>
    </dgm:pt>
    <dgm:pt modelId="{184D3D69-D2D7-4502-9191-669AAD37B54B}" type="pres">
      <dgm:prSet presAssocID="{81ED6989-DB09-4163-9FE8-4274D9FB393B}" presName="rootComposite" presStyleCnt="0"/>
      <dgm:spPr/>
    </dgm:pt>
    <dgm:pt modelId="{91937533-898F-4FC5-A9E4-FE0BA78B0BED}" type="pres">
      <dgm:prSet presAssocID="{81ED6989-DB09-4163-9FE8-4274D9FB393B}" presName="rootText" presStyleLbl="node2" presStyleIdx="0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36AB3-14FB-442A-8C59-ED1D80EA616A}" type="pres">
      <dgm:prSet presAssocID="{81ED6989-DB09-4163-9FE8-4274D9FB393B}" presName="rootConnector" presStyleLbl="node2" presStyleIdx="0" presStyleCnt="5"/>
      <dgm:spPr/>
      <dgm:t>
        <a:bodyPr/>
        <a:lstStyle/>
        <a:p>
          <a:endParaRPr lang="ru-RU"/>
        </a:p>
      </dgm:t>
    </dgm:pt>
    <dgm:pt modelId="{7BADFCDB-E98D-46F4-9C6A-0B18648C6962}" type="pres">
      <dgm:prSet presAssocID="{81ED6989-DB09-4163-9FE8-4274D9FB393B}" presName="hierChild4" presStyleCnt="0"/>
      <dgm:spPr/>
    </dgm:pt>
    <dgm:pt modelId="{1E168AC0-FCF6-4950-AD56-E0162207CD4C}" type="pres">
      <dgm:prSet presAssocID="{81ED6989-DB09-4163-9FE8-4274D9FB393B}" presName="hierChild5" presStyleCnt="0"/>
      <dgm:spPr/>
    </dgm:pt>
    <dgm:pt modelId="{42131694-B3C1-48DA-9A89-0ED8F63CDD47}" type="pres">
      <dgm:prSet presAssocID="{5E6F24EC-07DA-4409-8D2A-E1F358F0D53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E0DC93D-466F-45F6-AE6B-84553C0CB8AA}" type="pres">
      <dgm:prSet presAssocID="{11CB86F8-31C1-4608-BCC5-247E331BAD1E}" presName="hierRoot2" presStyleCnt="0">
        <dgm:presLayoutVars>
          <dgm:hierBranch val="init"/>
        </dgm:presLayoutVars>
      </dgm:prSet>
      <dgm:spPr/>
    </dgm:pt>
    <dgm:pt modelId="{A544FF7E-3AA1-4012-A8F5-5B7E24307511}" type="pres">
      <dgm:prSet presAssocID="{11CB86F8-31C1-4608-BCC5-247E331BAD1E}" presName="rootComposite" presStyleCnt="0"/>
      <dgm:spPr/>
    </dgm:pt>
    <dgm:pt modelId="{F495F80B-6FEE-4FC2-B820-6BD21D72101E}" type="pres">
      <dgm:prSet presAssocID="{11CB86F8-31C1-4608-BCC5-247E331BAD1E}" presName="rootText" presStyleLbl="node2" presStyleIdx="1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3169FC-2904-40E9-BED3-B6AB9616B8F1}" type="pres">
      <dgm:prSet presAssocID="{11CB86F8-31C1-4608-BCC5-247E331BAD1E}" presName="rootConnector" presStyleLbl="node2" presStyleIdx="1" presStyleCnt="5"/>
      <dgm:spPr/>
      <dgm:t>
        <a:bodyPr/>
        <a:lstStyle/>
        <a:p>
          <a:endParaRPr lang="ru-RU"/>
        </a:p>
      </dgm:t>
    </dgm:pt>
    <dgm:pt modelId="{06856941-3E6A-4767-9273-EB6AA5E571AF}" type="pres">
      <dgm:prSet presAssocID="{11CB86F8-31C1-4608-BCC5-247E331BAD1E}" presName="hierChild4" presStyleCnt="0"/>
      <dgm:spPr/>
    </dgm:pt>
    <dgm:pt modelId="{19D5C736-565F-4332-886E-AC2D16E7C748}" type="pres">
      <dgm:prSet presAssocID="{11CB86F8-31C1-4608-BCC5-247E331BAD1E}" presName="hierChild5" presStyleCnt="0"/>
      <dgm:spPr/>
    </dgm:pt>
    <dgm:pt modelId="{8D16B8B8-EC00-4610-BCC6-ACE28551BF93}" type="pres">
      <dgm:prSet presAssocID="{93FA7CE8-AEE6-43B9-836C-3F03118B384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39F48156-34B2-44A6-A0ED-36EEA7E3C117}" type="pres">
      <dgm:prSet presAssocID="{9F3D15E7-183E-4168-819E-A5AE67C70800}" presName="hierRoot2" presStyleCnt="0">
        <dgm:presLayoutVars>
          <dgm:hierBranch val="init"/>
        </dgm:presLayoutVars>
      </dgm:prSet>
      <dgm:spPr/>
    </dgm:pt>
    <dgm:pt modelId="{9C1F9B11-997D-425B-9961-764D120824B0}" type="pres">
      <dgm:prSet presAssocID="{9F3D15E7-183E-4168-819E-A5AE67C70800}" presName="rootComposite" presStyleCnt="0"/>
      <dgm:spPr/>
    </dgm:pt>
    <dgm:pt modelId="{1C9FE83A-22D2-43B9-8B78-355219D6DADC}" type="pres">
      <dgm:prSet presAssocID="{9F3D15E7-183E-4168-819E-A5AE67C70800}" presName="rootText" presStyleLbl="node2" presStyleIdx="2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274F6-EF38-4457-99ED-3B36F1F9CCE6}" type="pres">
      <dgm:prSet presAssocID="{9F3D15E7-183E-4168-819E-A5AE67C70800}" presName="rootConnector" presStyleLbl="node2" presStyleIdx="2" presStyleCnt="5"/>
      <dgm:spPr/>
      <dgm:t>
        <a:bodyPr/>
        <a:lstStyle/>
        <a:p>
          <a:endParaRPr lang="ru-RU"/>
        </a:p>
      </dgm:t>
    </dgm:pt>
    <dgm:pt modelId="{3E639E93-6EE3-4003-9EA9-40BC73B6DF31}" type="pres">
      <dgm:prSet presAssocID="{9F3D15E7-183E-4168-819E-A5AE67C70800}" presName="hierChild4" presStyleCnt="0"/>
      <dgm:spPr/>
    </dgm:pt>
    <dgm:pt modelId="{895A2713-0FF7-4BDB-AD57-36397676E0FA}" type="pres">
      <dgm:prSet presAssocID="{9F3D15E7-183E-4168-819E-A5AE67C70800}" presName="hierChild5" presStyleCnt="0"/>
      <dgm:spPr/>
    </dgm:pt>
    <dgm:pt modelId="{D98FBD44-D81E-49B1-AA21-CF1552747F22}" type="pres">
      <dgm:prSet presAssocID="{EEC18031-8BE0-4AC6-8896-41712D10D7F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30FA468-577E-49F3-8128-284FFF68C963}" type="pres">
      <dgm:prSet presAssocID="{84644A64-B651-4593-8A15-954557571337}" presName="hierRoot2" presStyleCnt="0">
        <dgm:presLayoutVars>
          <dgm:hierBranch val="init"/>
        </dgm:presLayoutVars>
      </dgm:prSet>
      <dgm:spPr/>
    </dgm:pt>
    <dgm:pt modelId="{2F01E0E8-2CEE-4B16-BFED-2BD07B02FC55}" type="pres">
      <dgm:prSet presAssocID="{84644A64-B651-4593-8A15-954557571337}" presName="rootComposite" presStyleCnt="0"/>
      <dgm:spPr/>
    </dgm:pt>
    <dgm:pt modelId="{F9F59E84-68E7-4AB6-8042-6BADE1906BFB}" type="pres">
      <dgm:prSet presAssocID="{84644A64-B651-4593-8A15-954557571337}" presName="rootText" presStyleLbl="node2" presStyleIdx="3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49FB01-D2F9-4802-9005-7EF140881356}" type="pres">
      <dgm:prSet presAssocID="{84644A64-B651-4593-8A15-954557571337}" presName="rootConnector" presStyleLbl="node2" presStyleIdx="3" presStyleCnt="5"/>
      <dgm:spPr/>
      <dgm:t>
        <a:bodyPr/>
        <a:lstStyle/>
        <a:p>
          <a:endParaRPr lang="ru-RU"/>
        </a:p>
      </dgm:t>
    </dgm:pt>
    <dgm:pt modelId="{9DB0E78C-C0A9-40F5-B8EE-760CC3CF8B2C}" type="pres">
      <dgm:prSet presAssocID="{84644A64-B651-4593-8A15-954557571337}" presName="hierChild4" presStyleCnt="0"/>
      <dgm:spPr/>
    </dgm:pt>
    <dgm:pt modelId="{53591C07-6F87-4036-80E9-8A6CBB625570}" type="pres">
      <dgm:prSet presAssocID="{84644A64-B651-4593-8A15-954557571337}" presName="hierChild5" presStyleCnt="0"/>
      <dgm:spPr/>
    </dgm:pt>
    <dgm:pt modelId="{E5FC38C0-F874-4D67-AF4E-5B61D8528333}" type="pres">
      <dgm:prSet presAssocID="{73D9929A-4AE6-4F97-BA74-8AFCD9A206B7}" presName="Name37" presStyleLbl="parChTrans1D2" presStyleIdx="4" presStyleCnt="5"/>
      <dgm:spPr/>
      <dgm:t>
        <a:bodyPr/>
        <a:lstStyle/>
        <a:p>
          <a:endParaRPr lang="ru-RU"/>
        </a:p>
      </dgm:t>
    </dgm:pt>
    <dgm:pt modelId="{C601FF54-F7D4-436A-82E3-B840E4E44607}" type="pres">
      <dgm:prSet presAssocID="{01A86283-4B1C-4FDB-903B-896A03C158D5}" presName="hierRoot2" presStyleCnt="0">
        <dgm:presLayoutVars>
          <dgm:hierBranch val="init"/>
        </dgm:presLayoutVars>
      </dgm:prSet>
      <dgm:spPr/>
    </dgm:pt>
    <dgm:pt modelId="{829C3A4E-0144-4057-A9F7-199F2DDE7D64}" type="pres">
      <dgm:prSet presAssocID="{01A86283-4B1C-4FDB-903B-896A03C158D5}" presName="rootComposite" presStyleCnt="0"/>
      <dgm:spPr/>
    </dgm:pt>
    <dgm:pt modelId="{5686F5E6-E730-4A4F-B86A-D334955A4BF3}" type="pres">
      <dgm:prSet presAssocID="{01A86283-4B1C-4FDB-903B-896A03C158D5}" presName="rootText" presStyleLbl="node2" presStyleIdx="4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812AF-0900-4CE7-AA23-35A4E46C6FD1}" type="pres">
      <dgm:prSet presAssocID="{01A86283-4B1C-4FDB-903B-896A03C158D5}" presName="rootConnector" presStyleLbl="node2" presStyleIdx="4" presStyleCnt="5"/>
      <dgm:spPr/>
      <dgm:t>
        <a:bodyPr/>
        <a:lstStyle/>
        <a:p>
          <a:endParaRPr lang="ru-RU"/>
        </a:p>
      </dgm:t>
    </dgm:pt>
    <dgm:pt modelId="{6E656727-FD91-4E1B-A5EE-84CEC1DE3C72}" type="pres">
      <dgm:prSet presAssocID="{01A86283-4B1C-4FDB-903B-896A03C158D5}" presName="hierChild4" presStyleCnt="0"/>
      <dgm:spPr/>
    </dgm:pt>
    <dgm:pt modelId="{27B82800-9DB5-4D0C-B8A5-0485EB0D8A11}" type="pres">
      <dgm:prSet presAssocID="{01A86283-4B1C-4FDB-903B-896A03C158D5}" presName="hierChild5" presStyleCnt="0"/>
      <dgm:spPr/>
    </dgm:pt>
    <dgm:pt modelId="{7D3D6835-E709-46DA-B5F5-509F1C770A71}" type="pres">
      <dgm:prSet presAssocID="{824CACDD-E03A-427C-8B7A-DB5388A5BD8D}" presName="hierChild3" presStyleCnt="0"/>
      <dgm:spPr/>
    </dgm:pt>
  </dgm:ptLst>
  <dgm:cxnLst>
    <dgm:cxn modelId="{185A071B-D4EF-43B8-8468-61F05FB83EAA}" type="presOf" srcId="{195A0E0D-9849-4724-AEF3-DAF6E0352555}" destId="{398FFEDC-BFFB-4687-A7AC-A133982093F8}" srcOrd="0" destOrd="0" presId="urn:microsoft.com/office/officeart/2005/8/layout/orgChart1"/>
    <dgm:cxn modelId="{B893726F-BBEA-47DC-B78D-816A3360EB14}" type="presOf" srcId="{01A86283-4B1C-4FDB-903B-896A03C158D5}" destId="{5686F5E6-E730-4A4F-B86A-D334955A4BF3}" srcOrd="0" destOrd="0" presId="urn:microsoft.com/office/officeart/2005/8/layout/orgChart1"/>
    <dgm:cxn modelId="{8F61B8C6-F42C-4F05-A66B-CB690E7937B6}" type="presOf" srcId="{824CACDD-E03A-427C-8B7A-DB5388A5BD8D}" destId="{520DCA23-E61E-4D60-8C01-FF734DB21588}" srcOrd="1" destOrd="0" presId="urn:microsoft.com/office/officeart/2005/8/layout/orgChart1"/>
    <dgm:cxn modelId="{37238F55-E1FC-4CF1-9B87-815E6BFE33B0}" type="presOf" srcId="{9F3D15E7-183E-4168-819E-A5AE67C70800}" destId="{1C9FE83A-22D2-43B9-8B78-355219D6DADC}" srcOrd="0" destOrd="0" presId="urn:microsoft.com/office/officeart/2005/8/layout/orgChart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17A4ED49-7D54-4E7B-8005-3BB127C2E009}" type="presOf" srcId="{84644A64-B651-4593-8A15-954557571337}" destId="{F9F59E84-68E7-4AB6-8042-6BADE1906BFB}" srcOrd="0" destOrd="0" presId="urn:microsoft.com/office/officeart/2005/8/layout/orgChart1"/>
    <dgm:cxn modelId="{4EDBC091-77FC-4D96-815C-EB600EC4B22A}" type="presOf" srcId="{84644A64-B651-4593-8A15-954557571337}" destId="{E349FB01-D2F9-4802-9005-7EF140881356}" srcOrd="1" destOrd="0" presId="urn:microsoft.com/office/officeart/2005/8/layout/orgChart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ED483A72-6A0D-4002-82EC-83C633893C18}" type="presOf" srcId="{11CB86F8-31C1-4608-BCC5-247E331BAD1E}" destId="{F495F80B-6FEE-4FC2-B820-6BD21D72101E}" srcOrd="0" destOrd="0" presId="urn:microsoft.com/office/officeart/2005/8/layout/orgChart1"/>
    <dgm:cxn modelId="{B62C43A7-F237-43D3-B6E7-32A2F23471E5}" type="presOf" srcId="{73D9929A-4AE6-4F97-BA74-8AFCD9A206B7}" destId="{E5FC38C0-F874-4D67-AF4E-5B61D8528333}" srcOrd="0" destOrd="0" presId="urn:microsoft.com/office/officeart/2005/8/layout/orgChart1"/>
    <dgm:cxn modelId="{1109A8FD-E7CF-478D-BA83-6E10C84C43A8}" type="presOf" srcId="{81ED6989-DB09-4163-9FE8-4274D9FB393B}" destId="{91937533-898F-4FC5-A9E4-FE0BA78B0BED}" srcOrd="0" destOrd="0" presId="urn:microsoft.com/office/officeart/2005/8/layout/orgChart1"/>
    <dgm:cxn modelId="{B75637E2-1AA7-4984-A2D9-3DEA1C954E9F}" type="presOf" srcId="{81ED6989-DB09-4163-9FE8-4274D9FB393B}" destId="{F7736AB3-14FB-442A-8C59-ED1D80EA616A}" srcOrd="1" destOrd="0" presId="urn:microsoft.com/office/officeart/2005/8/layout/orgChart1"/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3B780403-647C-46F6-9F8E-86E030D65ED8}" type="presOf" srcId="{93FA7CE8-AEE6-43B9-836C-3F03118B3842}" destId="{8D16B8B8-EC00-4610-BCC6-ACE28551BF93}" srcOrd="0" destOrd="0" presId="urn:microsoft.com/office/officeart/2005/8/layout/orgChart1"/>
    <dgm:cxn modelId="{86823886-0AC4-48F0-89D3-8CB5F5916E4E}" type="presOf" srcId="{824CACDD-E03A-427C-8B7A-DB5388A5BD8D}" destId="{D7C56106-E809-407C-94C9-8E39E21EEBEA}" srcOrd="0" destOrd="0" presId="urn:microsoft.com/office/officeart/2005/8/layout/orgChart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3EBBE5FD-6798-4539-95D2-67CD03CAF342}" type="presOf" srcId="{31A4F4FA-6743-4237-978E-3C0F106CB502}" destId="{30FDE77F-0DE1-4507-9AB4-E4873006176F}" srcOrd="0" destOrd="0" presId="urn:microsoft.com/office/officeart/2005/8/layout/orgChart1"/>
    <dgm:cxn modelId="{0B02D347-BEB0-49FC-BA7E-B33813402FA2}" type="presOf" srcId="{5E6F24EC-07DA-4409-8D2A-E1F358F0D53E}" destId="{42131694-B3C1-48DA-9A89-0ED8F63CDD47}" srcOrd="0" destOrd="0" presId="urn:microsoft.com/office/officeart/2005/8/layout/orgChart1"/>
    <dgm:cxn modelId="{82A5C257-1A7E-4B5E-AB6C-91667B3F77C6}" type="presOf" srcId="{9F3D15E7-183E-4168-819E-A5AE67C70800}" destId="{E3D274F6-EF38-4457-99ED-3B36F1F9CCE6}" srcOrd="1" destOrd="0" presId="urn:microsoft.com/office/officeart/2005/8/layout/orgChart1"/>
    <dgm:cxn modelId="{1A10A667-DA24-42A1-A60C-F2DD572D4C11}" type="presOf" srcId="{11CB86F8-31C1-4608-BCC5-247E331BAD1E}" destId="{5C3169FC-2904-40E9-BED3-B6AB9616B8F1}" srcOrd="1" destOrd="0" presId="urn:microsoft.com/office/officeart/2005/8/layout/orgChart1"/>
    <dgm:cxn modelId="{CC3791DE-6D83-41F8-A3EC-2065D866103E}" type="presOf" srcId="{EEC18031-8BE0-4AC6-8896-41712D10D7F6}" destId="{D98FBD44-D81E-49B1-AA21-CF1552747F22}" srcOrd="0" destOrd="0" presId="urn:microsoft.com/office/officeart/2005/8/layout/orgChart1"/>
    <dgm:cxn modelId="{D47150B4-08BD-417C-BD89-E38898A37CB3}" type="presOf" srcId="{01A86283-4B1C-4FDB-903B-896A03C158D5}" destId="{D4F812AF-0900-4CE7-AA23-35A4E46C6FD1}" srcOrd="1" destOrd="0" presId="urn:microsoft.com/office/officeart/2005/8/layout/orgChart1"/>
    <dgm:cxn modelId="{BBB6A877-DAEA-4B7F-AC10-5D59DF311E16}" type="presParOf" srcId="{398FFEDC-BFFB-4687-A7AC-A133982093F8}" destId="{5BD874B2-AFE1-40B2-848A-6C041981297C}" srcOrd="0" destOrd="0" presId="urn:microsoft.com/office/officeart/2005/8/layout/orgChart1"/>
    <dgm:cxn modelId="{DDEAA7F2-3857-4FB6-A250-6CECD0A102D5}" type="presParOf" srcId="{5BD874B2-AFE1-40B2-848A-6C041981297C}" destId="{A93F08A3-CEE2-4CEC-875D-F7FE952BE28D}" srcOrd="0" destOrd="0" presId="urn:microsoft.com/office/officeart/2005/8/layout/orgChart1"/>
    <dgm:cxn modelId="{37B7A53D-F30B-4442-B187-A5D961143F10}" type="presParOf" srcId="{A93F08A3-CEE2-4CEC-875D-F7FE952BE28D}" destId="{D7C56106-E809-407C-94C9-8E39E21EEBEA}" srcOrd="0" destOrd="0" presId="urn:microsoft.com/office/officeart/2005/8/layout/orgChart1"/>
    <dgm:cxn modelId="{4A0D3F15-EF08-4A34-9F7D-3EB67A5E5AF5}" type="presParOf" srcId="{A93F08A3-CEE2-4CEC-875D-F7FE952BE28D}" destId="{520DCA23-E61E-4D60-8C01-FF734DB21588}" srcOrd="1" destOrd="0" presId="urn:microsoft.com/office/officeart/2005/8/layout/orgChart1"/>
    <dgm:cxn modelId="{7C3BBA52-9125-42BE-95B2-40A22C0B817A}" type="presParOf" srcId="{5BD874B2-AFE1-40B2-848A-6C041981297C}" destId="{B7096D27-90B6-478D-8DB2-11220FD707AF}" srcOrd="1" destOrd="0" presId="urn:microsoft.com/office/officeart/2005/8/layout/orgChart1"/>
    <dgm:cxn modelId="{75C0B26C-9955-4D94-8DD2-EC32F4C5ADF7}" type="presParOf" srcId="{B7096D27-90B6-478D-8DB2-11220FD707AF}" destId="{30FDE77F-0DE1-4507-9AB4-E4873006176F}" srcOrd="0" destOrd="0" presId="urn:microsoft.com/office/officeart/2005/8/layout/orgChart1"/>
    <dgm:cxn modelId="{ADDE466A-8555-41F2-81FB-5F170F412067}" type="presParOf" srcId="{B7096D27-90B6-478D-8DB2-11220FD707AF}" destId="{F9725548-D4CF-419F-A724-9207DF64A0B3}" srcOrd="1" destOrd="0" presId="urn:microsoft.com/office/officeart/2005/8/layout/orgChart1"/>
    <dgm:cxn modelId="{ACDCFE32-1AA1-4AE7-82CA-976D0C5CC76E}" type="presParOf" srcId="{F9725548-D4CF-419F-A724-9207DF64A0B3}" destId="{184D3D69-D2D7-4502-9191-669AAD37B54B}" srcOrd="0" destOrd="0" presId="urn:microsoft.com/office/officeart/2005/8/layout/orgChart1"/>
    <dgm:cxn modelId="{D493027F-A19C-4CA2-8E50-532F9A29079E}" type="presParOf" srcId="{184D3D69-D2D7-4502-9191-669AAD37B54B}" destId="{91937533-898F-4FC5-A9E4-FE0BA78B0BED}" srcOrd="0" destOrd="0" presId="urn:microsoft.com/office/officeart/2005/8/layout/orgChart1"/>
    <dgm:cxn modelId="{5E820F1C-40B6-440F-A111-35C60DCD6BB9}" type="presParOf" srcId="{184D3D69-D2D7-4502-9191-669AAD37B54B}" destId="{F7736AB3-14FB-442A-8C59-ED1D80EA616A}" srcOrd="1" destOrd="0" presId="urn:microsoft.com/office/officeart/2005/8/layout/orgChart1"/>
    <dgm:cxn modelId="{1EE4E2C2-F6B8-41B1-9755-439090138E2B}" type="presParOf" srcId="{F9725548-D4CF-419F-A724-9207DF64A0B3}" destId="{7BADFCDB-E98D-46F4-9C6A-0B18648C6962}" srcOrd="1" destOrd="0" presId="urn:microsoft.com/office/officeart/2005/8/layout/orgChart1"/>
    <dgm:cxn modelId="{8A32EE6E-9A8B-4D8F-99DE-538CECADD0AE}" type="presParOf" srcId="{F9725548-D4CF-419F-A724-9207DF64A0B3}" destId="{1E168AC0-FCF6-4950-AD56-E0162207CD4C}" srcOrd="2" destOrd="0" presId="urn:microsoft.com/office/officeart/2005/8/layout/orgChart1"/>
    <dgm:cxn modelId="{1BD60A5B-E179-4D94-9FF6-026CC88CF9B2}" type="presParOf" srcId="{B7096D27-90B6-478D-8DB2-11220FD707AF}" destId="{42131694-B3C1-48DA-9A89-0ED8F63CDD47}" srcOrd="2" destOrd="0" presId="urn:microsoft.com/office/officeart/2005/8/layout/orgChart1"/>
    <dgm:cxn modelId="{DB0F00E7-F20F-44E4-B294-FF13F0A1A2FE}" type="presParOf" srcId="{B7096D27-90B6-478D-8DB2-11220FD707AF}" destId="{CE0DC93D-466F-45F6-AE6B-84553C0CB8AA}" srcOrd="3" destOrd="0" presId="urn:microsoft.com/office/officeart/2005/8/layout/orgChart1"/>
    <dgm:cxn modelId="{A6E1BFDA-DC5E-471C-A6C7-A4F27465DBB5}" type="presParOf" srcId="{CE0DC93D-466F-45F6-AE6B-84553C0CB8AA}" destId="{A544FF7E-3AA1-4012-A8F5-5B7E24307511}" srcOrd="0" destOrd="0" presId="urn:microsoft.com/office/officeart/2005/8/layout/orgChart1"/>
    <dgm:cxn modelId="{96163F05-CA1E-4582-82A2-4A1130E875CB}" type="presParOf" srcId="{A544FF7E-3AA1-4012-A8F5-5B7E24307511}" destId="{F495F80B-6FEE-4FC2-B820-6BD21D72101E}" srcOrd="0" destOrd="0" presId="urn:microsoft.com/office/officeart/2005/8/layout/orgChart1"/>
    <dgm:cxn modelId="{5389263F-A27D-463D-ABA4-CCB038E9E7F1}" type="presParOf" srcId="{A544FF7E-3AA1-4012-A8F5-5B7E24307511}" destId="{5C3169FC-2904-40E9-BED3-B6AB9616B8F1}" srcOrd="1" destOrd="0" presId="urn:microsoft.com/office/officeart/2005/8/layout/orgChart1"/>
    <dgm:cxn modelId="{EB67995B-F986-4E6E-A303-C7CF08FAD44A}" type="presParOf" srcId="{CE0DC93D-466F-45F6-AE6B-84553C0CB8AA}" destId="{06856941-3E6A-4767-9273-EB6AA5E571AF}" srcOrd="1" destOrd="0" presId="urn:microsoft.com/office/officeart/2005/8/layout/orgChart1"/>
    <dgm:cxn modelId="{AC227669-A3CF-45AB-B725-43F359EB2446}" type="presParOf" srcId="{CE0DC93D-466F-45F6-AE6B-84553C0CB8AA}" destId="{19D5C736-565F-4332-886E-AC2D16E7C748}" srcOrd="2" destOrd="0" presId="urn:microsoft.com/office/officeart/2005/8/layout/orgChart1"/>
    <dgm:cxn modelId="{A5544664-BC73-49D7-B238-AF994C7C9EFE}" type="presParOf" srcId="{B7096D27-90B6-478D-8DB2-11220FD707AF}" destId="{8D16B8B8-EC00-4610-BCC6-ACE28551BF93}" srcOrd="4" destOrd="0" presId="urn:microsoft.com/office/officeart/2005/8/layout/orgChart1"/>
    <dgm:cxn modelId="{92EDEC62-84A5-4D31-97FA-10CF6CC9ACA1}" type="presParOf" srcId="{B7096D27-90B6-478D-8DB2-11220FD707AF}" destId="{39F48156-34B2-44A6-A0ED-36EEA7E3C117}" srcOrd="5" destOrd="0" presId="urn:microsoft.com/office/officeart/2005/8/layout/orgChart1"/>
    <dgm:cxn modelId="{4D16DD02-E287-4243-833D-72201B45E3E5}" type="presParOf" srcId="{39F48156-34B2-44A6-A0ED-36EEA7E3C117}" destId="{9C1F9B11-997D-425B-9961-764D120824B0}" srcOrd="0" destOrd="0" presId="urn:microsoft.com/office/officeart/2005/8/layout/orgChart1"/>
    <dgm:cxn modelId="{3D748732-33F2-4208-BDF7-A70AAA294FE0}" type="presParOf" srcId="{9C1F9B11-997D-425B-9961-764D120824B0}" destId="{1C9FE83A-22D2-43B9-8B78-355219D6DADC}" srcOrd="0" destOrd="0" presId="urn:microsoft.com/office/officeart/2005/8/layout/orgChart1"/>
    <dgm:cxn modelId="{D4936AAE-399F-4CE7-8D57-C5A8558BC101}" type="presParOf" srcId="{9C1F9B11-997D-425B-9961-764D120824B0}" destId="{E3D274F6-EF38-4457-99ED-3B36F1F9CCE6}" srcOrd="1" destOrd="0" presId="urn:microsoft.com/office/officeart/2005/8/layout/orgChart1"/>
    <dgm:cxn modelId="{15B9F36F-89E9-47D0-8C30-34AD301D6B7F}" type="presParOf" srcId="{39F48156-34B2-44A6-A0ED-36EEA7E3C117}" destId="{3E639E93-6EE3-4003-9EA9-40BC73B6DF31}" srcOrd="1" destOrd="0" presId="urn:microsoft.com/office/officeart/2005/8/layout/orgChart1"/>
    <dgm:cxn modelId="{D168EE8E-1B07-48F8-857B-7212FA87FCBD}" type="presParOf" srcId="{39F48156-34B2-44A6-A0ED-36EEA7E3C117}" destId="{895A2713-0FF7-4BDB-AD57-36397676E0FA}" srcOrd="2" destOrd="0" presId="urn:microsoft.com/office/officeart/2005/8/layout/orgChart1"/>
    <dgm:cxn modelId="{3C9D1306-778F-4993-B48F-1B36990CBB55}" type="presParOf" srcId="{B7096D27-90B6-478D-8DB2-11220FD707AF}" destId="{D98FBD44-D81E-49B1-AA21-CF1552747F22}" srcOrd="6" destOrd="0" presId="urn:microsoft.com/office/officeart/2005/8/layout/orgChart1"/>
    <dgm:cxn modelId="{EF1B65D3-D9E1-48CD-A803-E2CFC88D0A1E}" type="presParOf" srcId="{B7096D27-90B6-478D-8DB2-11220FD707AF}" destId="{630FA468-577E-49F3-8128-284FFF68C963}" srcOrd="7" destOrd="0" presId="urn:microsoft.com/office/officeart/2005/8/layout/orgChart1"/>
    <dgm:cxn modelId="{DF74BE40-DB96-45D7-A313-0865F2D902E7}" type="presParOf" srcId="{630FA468-577E-49F3-8128-284FFF68C963}" destId="{2F01E0E8-2CEE-4B16-BFED-2BD07B02FC55}" srcOrd="0" destOrd="0" presId="urn:microsoft.com/office/officeart/2005/8/layout/orgChart1"/>
    <dgm:cxn modelId="{DCBB9A36-A573-406A-86D8-B929E281219A}" type="presParOf" srcId="{2F01E0E8-2CEE-4B16-BFED-2BD07B02FC55}" destId="{F9F59E84-68E7-4AB6-8042-6BADE1906BFB}" srcOrd="0" destOrd="0" presId="urn:microsoft.com/office/officeart/2005/8/layout/orgChart1"/>
    <dgm:cxn modelId="{9FE29141-8E0C-4EDE-8473-73E63A2C7F48}" type="presParOf" srcId="{2F01E0E8-2CEE-4B16-BFED-2BD07B02FC55}" destId="{E349FB01-D2F9-4802-9005-7EF140881356}" srcOrd="1" destOrd="0" presId="urn:microsoft.com/office/officeart/2005/8/layout/orgChart1"/>
    <dgm:cxn modelId="{56ADCECB-3D68-4EA3-8A38-4C715A7239C9}" type="presParOf" srcId="{630FA468-577E-49F3-8128-284FFF68C963}" destId="{9DB0E78C-C0A9-40F5-B8EE-760CC3CF8B2C}" srcOrd="1" destOrd="0" presId="urn:microsoft.com/office/officeart/2005/8/layout/orgChart1"/>
    <dgm:cxn modelId="{B4E3AF49-AD73-4AA9-B4A5-F6F067E2469B}" type="presParOf" srcId="{630FA468-577E-49F3-8128-284FFF68C963}" destId="{53591C07-6F87-4036-80E9-8A6CBB625570}" srcOrd="2" destOrd="0" presId="urn:microsoft.com/office/officeart/2005/8/layout/orgChart1"/>
    <dgm:cxn modelId="{2C79565E-7A2E-49D8-8810-5F79334CBD04}" type="presParOf" srcId="{B7096D27-90B6-478D-8DB2-11220FD707AF}" destId="{E5FC38C0-F874-4D67-AF4E-5B61D8528333}" srcOrd="8" destOrd="0" presId="urn:microsoft.com/office/officeart/2005/8/layout/orgChart1"/>
    <dgm:cxn modelId="{388286F3-BF34-4C3A-A1F5-2BCC56A3F8A5}" type="presParOf" srcId="{B7096D27-90B6-478D-8DB2-11220FD707AF}" destId="{C601FF54-F7D4-436A-82E3-B840E4E44607}" srcOrd="9" destOrd="0" presId="urn:microsoft.com/office/officeart/2005/8/layout/orgChart1"/>
    <dgm:cxn modelId="{37A4EC50-86A8-4213-84EE-1968643A6182}" type="presParOf" srcId="{C601FF54-F7D4-436A-82E3-B840E4E44607}" destId="{829C3A4E-0144-4057-A9F7-199F2DDE7D64}" srcOrd="0" destOrd="0" presId="urn:microsoft.com/office/officeart/2005/8/layout/orgChart1"/>
    <dgm:cxn modelId="{6C6FA42C-ED35-424E-9827-8F30E50A6744}" type="presParOf" srcId="{829C3A4E-0144-4057-A9F7-199F2DDE7D64}" destId="{5686F5E6-E730-4A4F-B86A-D334955A4BF3}" srcOrd="0" destOrd="0" presId="urn:microsoft.com/office/officeart/2005/8/layout/orgChart1"/>
    <dgm:cxn modelId="{2A9743B7-C74C-45D0-A2A5-8C6574329694}" type="presParOf" srcId="{829C3A4E-0144-4057-A9F7-199F2DDE7D64}" destId="{D4F812AF-0900-4CE7-AA23-35A4E46C6FD1}" srcOrd="1" destOrd="0" presId="urn:microsoft.com/office/officeart/2005/8/layout/orgChart1"/>
    <dgm:cxn modelId="{81ED7011-4511-4AEA-AC18-D366901B4795}" type="presParOf" srcId="{C601FF54-F7D4-436A-82E3-B840E4E44607}" destId="{6E656727-FD91-4E1B-A5EE-84CEC1DE3C72}" srcOrd="1" destOrd="0" presId="urn:microsoft.com/office/officeart/2005/8/layout/orgChart1"/>
    <dgm:cxn modelId="{C107F83B-5D10-4292-93B0-0FA372402374}" type="presParOf" srcId="{C601FF54-F7D4-436A-82E3-B840E4E44607}" destId="{27B82800-9DB5-4D0C-B8A5-0485EB0D8A11}" srcOrd="2" destOrd="0" presId="urn:microsoft.com/office/officeart/2005/8/layout/orgChart1"/>
    <dgm:cxn modelId="{1D808381-0E33-4629-9698-C3E0B4C4E35C}" type="presParOf" srcId="{5BD874B2-AFE1-40B2-848A-6C041981297C}" destId="{7D3D6835-E709-46DA-B5F5-509F1C770A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548BA5EE-23E8-4CAC-9D4F-5662C68299B9}" type="presOf" srcId="{6F647F05-65E5-443B-9310-4AF895EEC1B0}" destId="{ED72E44C-8498-48F8-9652-E5DD6AC5818D}" srcOrd="0" destOrd="0" presId="urn:microsoft.com/office/officeart/2005/8/layout/radial5"/>
    <dgm:cxn modelId="{06CAE53E-2A3F-4935-99CB-19483EDF84D7}" type="presOf" srcId="{BC4B6763-2F33-4CCB-B9CC-377BBD0F0800}" destId="{E3A5A4EE-729B-477E-AEA8-7FC61FA6B941}" srcOrd="1" destOrd="0" presId="urn:microsoft.com/office/officeart/2005/8/layout/radial5"/>
    <dgm:cxn modelId="{93978149-5F7A-4849-9BE3-2BE8C2BA100D}" type="presOf" srcId="{6598F354-400C-439C-BDD5-729D663E252E}" destId="{FA950D33-9BD9-4D37-A533-789F5554AFB5}" srcOrd="0" destOrd="0" presId="urn:microsoft.com/office/officeart/2005/8/layout/radial5"/>
    <dgm:cxn modelId="{E7984D73-03E7-40D0-9149-A97E7706BC21}" type="presOf" srcId="{A8FC0520-4E1C-47C9-9459-5A566E2A3269}" destId="{E7EAB10C-E176-4610-B2C6-BE8F83AD0F9B}" srcOrd="0" destOrd="0" presId="urn:microsoft.com/office/officeart/2005/8/layout/radial5"/>
    <dgm:cxn modelId="{A75FF0E3-DCA2-44ED-9CA6-9808EB84214C}" type="presOf" srcId="{4B1A8440-411B-4A5D-AFC7-3583C59ADD0E}" destId="{73BC26A8-8D0F-45E6-9E3B-37EADD227262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F4388ECA-B1AA-49F9-8768-DD46E93B9495}" type="presOf" srcId="{C021BE46-16AF-4372-B2A0-67875E2C82CF}" destId="{DA660ED5-C4B7-4208-928A-B8DD66837486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95F01288-D1DE-42D4-8AEA-82F19E55DAAA}" type="presOf" srcId="{9F96D360-CB55-48DB-9778-BF90DCE1129E}" destId="{69EA0517-EDCB-4CEB-899F-D56DCF7B4404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7E4B34B7-7362-4543-8AD9-16D3E0D75647}" type="presOf" srcId="{66E51CD7-05D6-4658-BDAA-92C6F3E19708}" destId="{C47D9E4B-AD47-4E79-B529-9B264E8F4F6B}" srcOrd="1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5288A416-0D6A-4E50-A962-53F7F645C79A}" type="presOf" srcId="{420BA717-63F2-4ED1-9193-BDF0AD7BC7EB}" destId="{FFE63D16-C443-42C8-BB30-4CA61876A647}" srcOrd="0" destOrd="0" presId="urn:microsoft.com/office/officeart/2005/8/layout/radial5"/>
    <dgm:cxn modelId="{C93859AA-A450-4707-9817-6C169244D086}" type="presOf" srcId="{637E412C-91EE-486E-8354-15F2384BE3EA}" destId="{D8B200F5-4D07-49B2-A587-C2FE6CEC49F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A1D63F3E-4E43-4BB8-846C-B210EAA8FE3E}" type="presOf" srcId="{AA0A2BD5-A368-4F17-8E9D-23F1FC377812}" destId="{EB1C3899-7B42-47CD-912B-DD035472498D}" srcOrd="0" destOrd="0" presId="urn:microsoft.com/office/officeart/2005/8/layout/radial5"/>
    <dgm:cxn modelId="{1AFF0D56-3863-4AFE-82DE-C6F0E6743CB2}" type="presOf" srcId="{08170AFC-8E89-4179-A96D-636AFFD8C3F3}" destId="{53D78D63-5F88-4163-9535-46A64127BD3A}" srcOrd="1" destOrd="0" presId="urn:microsoft.com/office/officeart/2005/8/layout/radial5"/>
    <dgm:cxn modelId="{861E3D61-72EA-4939-AEDC-1A5A7F0F3343}" type="presOf" srcId="{D63A74EC-A1EC-4823-AB28-835C2DE63D58}" destId="{E2EC1D87-F728-458A-8AB1-7A3D78F9D25E}" srcOrd="0" destOrd="0" presId="urn:microsoft.com/office/officeart/2005/8/layout/radial5"/>
    <dgm:cxn modelId="{DE93B04F-5151-45EF-BC97-B8B73FF5C8A7}" type="presOf" srcId="{8D513BD1-7137-4BB2-A1F4-1B02EFB0F34F}" destId="{8D15C70B-27DC-4BC4-8B54-1A6B8CC1DBC1}" srcOrd="1" destOrd="0" presId="urn:microsoft.com/office/officeart/2005/8/layout/radial5"/>
    <dgm:cxn modelId="{DBDAC156-58F1-4A7E-9E8E-9EE2AC18D639}" type="presOf" srcId="{082CE592-953F-441B-B0C2-F864433A8493}" destId="{A0E222DD-64BD-4A89-BBB9-2B80D8318D4A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675F00E0-FC8A-42F1-BDF9-83FE540833D4}" type="presOf" srcId="{6B4A9C71-5243-4375-98C7-BA189146832B}" destId="{8B82EA68-B59A-424E-9756-C221A13DB47F}" srcOrd="0" destOrd="0" presId="urn:microsoft.com/office/officeart/2005/8/layout/radial5"/>
    <dgm:cxn modelId="{535284C3-D527-43A2-B216-EFE33E492197}" type="presOf" srcId="{62E153EB-408C-4CB3-B6CA-2A439518E14B}" destId="{83F11675-07D9-406F-853D-13FD28BBB805}" srcOrd="0" destOrd="0" presId="urn:microsoft.com/office/officeart/2005/8/layout/radial5"/>
    <dgm:cxn modelId="{2A6532B0-7E7A-42F1-92E8-2D23513B9A83}" type="presOf" srcId="{A8FC0520-4E1C-47C9-9459-5A566E2A3269}" destId="{47F0322C-5978-482D-A409-1280E22C6D82}" srcOrd="1" destOrd="0" presId="urn:microsoft.com/office/officeart/2005/8/layout/radial5"/>
    <dgm:cxn modelId="{D11E90AF-4F2D-4B64-9136-FF463CE73B60}" type="presOf" srcId="{D2A69AB7-A0A6-4501-95CD-2902A3384DE3}" destId="{FED909B6-8F19-4D98-AAC2-EBEEF4830C2B}" srcOrd="0" destOrd="0" presId="urn:microsoft.com/office/officeart/2005/8/layout/radial5"/>
    <dgm:cxn modelId="{977BED57-0258-4723-B82A-D1CE6F13B0DB}" type="presOf" srcId="{8D513BD1-7137-4BB2-A1F4-1B02EFB0F34F}" destId="{4731EA70-1FA8-49F5-A6BF-4AE9CB97C303}" srcOrd="0" destOrd="0" presId="urn:microsoft.com/office/officeart/2005/8/layout/radial5"/>
    <dgm:cxn modelId="{D216FAA5-E943-4006-A1FD-4D22B2CDC58D}" type="presOf" srcId="{C021BE46-16AF-4372-B2A0-67875E2C82CF}" destId="{06F93DE9-E67A-4CE1-BC6B-5C458B1137B0}" srcOrd="0" destOrd="0" presId="urn:microsoft.com/office/officeart/2005/8/layout/radial5"/>
    <dgm:cxn modelId="{89BFB8FA-74A6-4CFE-A19F-3D47488B335A}" type="presOf" srcId="{9DEE7B50-C1CB-48D2-999B-DF1098A88396}" destId="{881BA4B6-6173-4BE7-ACB0-127409627ABA}" srcOrd="1" destOrd="0" presId="urn:microsoft.com/office/officeart/2005/8/layout/radial5"/>
    <dgm:cxn modelId="{1FB7B500-E79F-4FD1-B330-C321D583B8C8}" type="presOf" srcId="{66E51CD7-05D6-4658-BDAA-92C6F3E19708}" destId="{553B84E4-4A31-43DB-B3BF-8E8EF2B79F2D}" srcOrd="0" destOrd="0" presId="urn:microsoft.com/office/officeart/2005/8/layout/radial5"/>
    <dgm:cxn modelId="{B01500E6-3313-4660-AAE2-1C08500F9C4D}" type="presOf" srcId="{08170AFC-8E89-4179-A96D-636AFFD8C3F3}" destId="{DF27FC25-052B-426A-9E06-117E992234F6}" srcOrd="0" destOrd="0" presId="urn:microsoft.com/office/officeart/2005/8/layout/radial5"/>
    <dgm:cxn modelId="{7A5E50A0-5637-48A5-8BAC-7EE6C9229E65}" type="presOf" srcId="{BC4B6763-2F33-4CCB-B9CC-377BBD0F0800}" destId="{A0B7EB92-DF16-476D-BB87-6C0D26E26F61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EB2E3DC8-D8DF-4492-8659-E0F6191EEAD2}" type="presOf" srcId="{082CE592-953F-441B-B0C2-F864433A8493}" destId="{839DF450-14DD-4280-9AEE-DA73938E9B9D}" srcOrd="1" destOrd="0" presId="urn:microsoft.com/office/officeart/2005/8/layout/radial5"/>
    <dgm:cxn modelId="{13AA157B-2FF9-41BB-9B0E-E159DB3995F0}" type="presOf" srcId="{77DF95E1-3397-43CE-99EF-E82D1E9B2066}" destId="{7A035AEB-3A20-4DC3-9A60-032AB2743B03}" srcOrd="0" destOrd="0" presId="urn:microsoft.com/office/officeart/2005/8/layout/radial5"/>
    <dgm:cxn modelId="{8607D048-42D5-4F93-A0F4-C76ACFEEF600}" type="presOf" srcId="{77DF95E1-3397-43CE-99EF-E82D1E9B2066}" destId="{4273F29E-B93C-44D6-A671-FCDC77ED9BA3}" srcOrd="1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EEEE3CC8-A411-4E9D-8A84-A9D9876A0F2B}" type="presOf" srcId="{3BA0FA79-0F0A-4F39-8C6F-85BF113366C3}" destId="{E0AC84DD-2093-416F-85DE-E547FE520660}" srcOrd="0" destOrd="0" presId="urn:microsoft.com/office/officeart/2005/8/layout/radial5"/>
    <dgm:cxn modelId="{64E4F487-51A0-46D1-85F6-8499286672EF}" type="presOf" srcId="{D78F1D4C-A2EF-4C56-940B-FB3F18A7298D}" destId="{EDA34655-9131-4731-957F-5382F53A0660}" srcOrd="0" destOrd="0" presId="urn:microsoft.com/office/officeart/2005/8/layout/radial5"/>
    <dgm:cxn modelId="{654F4F03-1F8C-4246-8BCA-E4FE4B20BDA4}" type="presOf" srcId="{9DEE7B50-C1CB-48D2-999B-DF1098A88396}" destId="{2F5553CB-2478-4421-B002-5FA728364A78}" srcOrd="0" destOrd="0" presId="urn:microsoft.com/office/officeart/2005/8/layout/radial5"/>
    <dgm:cxn modelId="{B8101FFD-B346-4869-A769-A9AEB96D6BF2}" type="presOf" srcId="{6598F354-400C-439C-BDD5-729D663E252E}" destId="{F326903B-AF5C-41D9-A950-9DE60C069BDF}" srcOrd="1" destOrd="0" presId="urn:microsoft.com/office/officeart/2005/8/layout/radial5"/>
    <dgm:cxn modelId="{7EE682FD-CDBB-48A4-96B9-7E24B8A04DA0}" type="presParOf" srcId="{8B82EA68-B59A-424E-9756-C221A13DB47F}" destId="{ED72E44C-8498-48F8-9652-E5DD6AC5818D}" srcOrd="0" destOrd="0" presId="urn:microsoft.com/office/officeart/2005/8/layout/radial5"/>
    <dgm:cxn modelId="{6B0F23E0-7F83-4B9A-9CE5-318E5712A483}" type="presParOf" srcId="{8B82EA68-B59A-424E-9756-C221A13DB47F}" destId="{4731EA70-1FA8-49F5-A6BF-4AE9CB97C303}" srcOrd="1" destOrd="0" presId="urn:microsoft.com/office/officeart/2005/8/layout/radial5"/>
    <dgm:cxn modelId="{67028337-8983-4181-804B-3FEC258376C5}" type="presParOf" srcId="{4731EA70-1FA8-49F5-A6BF-4AE9CB97C303}" destId="{8D15C70B-27DC-4BC4-8B54-1A6B8CC1DBC1}" srcOrd="0" destOrd="0" presId="urn:microsoft.com/office/officeart/2005/8/layout/radial5"/>
    <dgm:cxn modelId="{CB25334A-A002-4511-B208-77F0F3C7F0E1}" type="presParOf" srcId="{8B82EA68-B59A-424E-9756-C221A13DB47F}" destId="{E2EC1D87-F728-458A-8AB1-7A3D78F9D25E}" srcOrd="2" destOrd="0" presId="urn:microsoft.com/office/officeart/2005/8/layout/radial5"/>
    <dgm:cxn modelId="{73F125D4-774A-41DC-8FA9-9468DD0F0CCD}" type="presParOf" srcId="{8B82EA68-B59A-424E-9756-C221A13DB47F}" destId="{A0E222DD-64BD-4A89-BBB9-2B80D8318D4A}" srcOrd="3" destOrd="0" presId="urn:microsoft.com/office/officeart/2005/8/layout/radial5"/>
    <dgm:cxn modelId="{88A5D539-6EC7-4883-A239-774F72C71CFF}" type="presParOf" srcId="{A0E222DD-64BD-4A89-BBB9-2B80D8318D4A}" destId="{839DF450-14DD-4280-9AEE-DA73938E9B9D}" srcOrd="0" destOrd="0" presId="urn:microsoft.com/office/officeart/2005/8/layout/radial5"/>
    <dgm:cxn modelId="{E951CDC0-3B69-421B-A925-1EC5B9A79770}" type="presParOf" srcId="{8B82EA68-B59A-424E-9756-C221A13DB47F}" destId="{73BC26A8-8D0F-45E6-9E3B-37EADD227262}" srcOrd="4" destOrd="0" presId="urn:microsoft.com/office/officeart/2005/8/layout/radial5"/>
    <dgm:cxn modelId="{50C106E4-CCF9-4B49-B32C-D2BA3B070069}" type="presParOf" srcId="{8B82EA68-B59A-424E-9756-C221A13DB47F}" destId="{06F93DE9-E67A-4CE1-BC6B-5C458B1137B0}" srcOrd="5" destOrd="0" presId="urn:microsoft.com/office/officeart/2005/8/layout/radial5"/>
    <dgm:cxn modelId="{1C760728-EA53-4D16-8C33-FE5BADEE40C6}" type="presParOf" srcId="{06F93DE9-E67A-4CE1-BC6B-5C458B1137B0}" destId="{DA660ED5-C4B7-4208-928A-B8DD66837486}" srcOrd="0" destOrd="0" presId="urn:microsoft.com/office/officeart/2005/8/layout/radial5"/>
    <dgm:cxn modelId="{E43EA37B-43AB-4405-8F96-7208936F754E}" type="presParOf" srcId="{8B82EA68-B59A-424E-9756-C221A13DB47F}" destId="{D8B200F5-4D07-49B2-A587-C2FE6CEC49F8}" srcOrd="6" destOrd="0" presId="urn:microsoft.com/office/officeart/2005/8/layout/radial5"/>
    <dgm:cxn modelId="{D06FB592-85F5-471F-A726-A6BD6B98054F}" type="presParOf" srcId="{8B82EA68-B59A-424E-9756-C221A13DB47F}" destId="{E7EAB10C-E176-4610-B2C6-BE8F83AD0F9B}" srcOrd="7" destOrd="0" presId="urn:microsoft.com/office/officeart/2005/8/layout/radial5"/>
    <dgm:cxn modelId="{FA5ADE69-AA25-4476-8286-72247C065679}" type="presParOf" srcId="{E7EAB10C-E176-4610-B2C6-BE8F83AD0F9B}" destId="{47F0322C-5978-482D-A409-1280E22C6D82}" srcOrd="0" destOrd="0" presId="urn:microsoft.com/office/officeart/2005/8/layout/radial5"/>
    <dgm:cxn modelId="{11BC25F8-93D1-4852-A282-D910651CA89D}" type="presParOf" srcId="{8B82EA68-B59A-424E-9756-C221A13DB47F}" destId="{FFE63D16-C443-42C8-BB30-4CA61876A647}" srcOrd="8" destOrd="0" presId="urn:microsoft.com/office/officeart/2005/8/layout/radial5"/>
    <dgm:cxn modelId="{5EBAADFE-EB8E-460B-9F72-C71DE9D87EB7}" type="presParOf" srcId="{8B82EA68-B59A-424E-9756-C221A13DB47F}" destId="{FA950D33-9BD9-4D37-A533-789F5554AFB5}" srcOrd="9" destOrd="0" presId="urn:microsoft.com/office/officeart/2005/8/layout/radial5"/>
    <dgm:cxn modelId="{766EDEDD-6DC1-48F2-A5BE-4EF9FA20C5F9}" type="presParOf" srcId="{FA950D33-9BD9-4D37-A533-789F5554AFB5}" destId="{F326903B-AF5C-41D9-A950-9DE60C069BDF}" srcOrd="0" destOrd="0" presId="urn:microsoft.com/office/officeart/2005/8/layout/radial5"/>
    <dgm:cxn modelId="{CB8F027A-1244-49C8-B354-F2EBD85D22BE}" type="presParOf" srcId="{8B82EA68-B59A-424E-9756-C221A13DB47F}" destId="{EB1C3899-7B42-47CD-912B-DD035472498D}" srcOrd="10" destOrd="0" presId="urn:microsoft.com/office/officeart/2005/8/layout/radial5"/>
    <dgm:cxn modelId="{2799578D-852E-4A33-8336-261BAA47CF12}" type="presParOf" srcId="{8B82EA68-B59A-424E-9756-C221A13DB47F}" destId="{2F5553CB-2478-4421-B002-5FA728364A78}" srcOrd="11" destOrd="0" presId="urn:microsoft.com/office/officeart/2005/8/layout/radial5"/>
    <dgm:cxn modelId="{71C91ED8-6A4B-4C6B-B5A2-7972492D6175}" type="presParOf" srcId="{2F5553CB-2478-4421-B002-5FA728364A78}" destId="{881BA4B6-6173-4BE7-ACB0-127409627ABA}" srcOrd="0" destOrd="0" presId="urn:microsoft.com/office/officeart/2005/8/layout/radial5"/>
    <dgm:cxn modelId="{4390ADB9-3B81-426D-B18E-F67733948734}" type="presParOf" srcId="{8B82EA68-B59A-424E-9756-C221A13DB47F}" destId="{FED909B6-8F19-4D98-AAC2-EBEEF4830C2B}" srcOrd="12" destOrd="0" presId="urn:microsoft.com/office/officeart/2005/8/layout/radial5"/>
    <dgm:cxn modelId="{285F5D08-A00F-4227-99C6-E5478BDD6ADF}" type="presParOf" srcId="{8B82EA68-B59A-424E-9756-C221A13DB47F}" destId="{A0B7EB92-DF16-476D-BB87-6C0D26E26F61}" srcOrd="13" destOrd="0" presId="urn:microsoft.com/office/officeart/2005/8/layout/radial5"/>
    <dgm:cxn modelId="{109B6D18-0B7A-4F15-85AD-E4B3E835E82C}" type="presParOf" srcId="{A0B7EB92-DF16-476D-BB87-6C0D26E26F61}" destId="{E3A5A4EE-729B-477E-AEA8-7FC61FA6B941}" srcOrd="0" destOrd="0" presId="urn:microsoft.com/office/officeart/2005/8/layout/radial5"/>
    <dgm:cxn modelId="{70F31218-7BBB-4D5C-9922-2BEAB6692A36}" type="presParOf" srcId="{8B82EA68-B59A-424E-9756-C221A13DB47F}" destId="{69EA0517-EDCB-4CEB-899F-D56DCF7B4404}" srcOrd="14" destOrd="0" presId="urn:microsoft.com/office/officeart/2005/8/layout/radial5"/>
    <dgm:cxn modelId="{C847DFB3-07FD-4FD4-81B5-00E7BF52F2EC}" type="presParOf" srcId="{8B82EA68-B59A-424E-9756-C221A13DB47F}" destId="{7A035AEB-3A20-4DC3-9A60-032AB2743B03}" srcOrd="15" destOrd="0" presId="urn:microsoft.com/office/officeart/2005/8/layout/radial5"/>
    <dgm:cxn modelId="{39D18C05-F077-4B67-B90D-9E4D6BCF9DBC}" type="presParOf" srcId="{7A035AEB-3A20-4DC3-9A60-032AB2743B03}" destId="{4273F29E-B93C-44D6-A671-FCDC77ED9BA3}" srcOrd="0" destOrd="0" presId="urn:microsoft.com/office/officeart/2005/8/layout/radial5"/>
    <dgm:cxn modelId="{6229AA39-BAAB-4736-BEC2-98C20188AFD2}" type="presParOf" srcId="{8B82EA68-B59A-424E-9756-C221A13DB47F}" destId="{83F11675-07D9-406F-853D-13FD28BBB805}" srcOrd="16" destOrd="0" presId="urn:microsoft.com/office/officeart/2005/8/layout/radial5"/>
    <dgm:cxn modelId="{83964362-00DB-4E48-A07D-2B9109E0CC6D}" type="presParOf" srcId="{8B82EA68-B59A-424E-9756-C221A13DB47F}" destId="{DF27FC25-052B-426A-9E06-117E992234F6}" srcOrd="17" destOrd="0" presId="urn:microsoft.com/office/officeart/2005/8/layout/radial5"/>
    <dgm:cxn modelId="{9F3372AE-B577-47BD-982A-A580A20344C1}" type="presParOf" srcId="{DF27FC25-052B-426A-9E06-117E992234F6}" destId="{53D78D63-5F88-4163-9535-46A64127BD3A}" srcOrd="0" destOrd="0" presId="urn:microsoft.com/office/officeart/2005/8/layout/radial5"/>
    <dgm:cxn modelId="{EEA000A5-0FB1-4E25-B9AD-62A475F3C184}" type="presParOf" srcId="{8B82EA68-B59A-424E-9756-C221A13DB47F}" destId="{EDA34655-9131-4731-957F-5382F53A0660}" srcOrd="18" destOrd="0" presId="urn:microsoft.com/office/officeart/2005/8/layout/radial5"/>
    <dgm:cxn modelId="{B89595F8-7426-4FD7-9207-F0AEDC1B306C}" type="presParOf" srcId="{8B82EA68-B59A-424E-9756-C221A13DB47F}" destId="{553B84E4-4A31-43DB-B3BF-8E8EF2B79F2D}" srcOrd="19" destOrd="0" presId="urn:microsoft.com/office/officeart/2005/8/layout/radial5"/>
    <dgm:cxn modelId="{13F1714A-C885-4017-BC1B-0D7CBD451415}" type="presParOf" srcId="{553B84E4-4A31-43DB-B3BF-8E8EF2B79F2D}" destId="{C47D9E4B-AD47-4E79-B529-9B264E8F4F6B}" srcOrd="0" destOrd="0" presId="urn:microsoft.com/office/officeart/2005/8/layout/radial5"/>
    <dgm:cxn modelId="{5BD35F15-843A-4561-8779-9F2021A043C4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C38C0-F874-4D67-AF4E-5B61D8528333}">
      <dsp:nvSpPr>
        <dsp:cNvPr id="0" name=""/>
        <dsp:cNvSpPr/>
      </dsp:nvSpPr>
      <dsp:spPr>
        <a:xfrm>
          <a:off x="4377564" y="674636"/>
          <a:ext cx="3543323" cy="26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57"/>
              </a:lnTo>
              <a:lnTo>
                <a:pt x="3543323" y="118057"/>
              </a:lnTo>
              <a:lnTo>
                <a:pt x="3543323" y="26540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FBD44-D81E-49B1-AA21-CF1552747F22}">
      <dsp:nvSpPr>
        <dsp:cNvPr id="0" name=""/>
        <dsp:cNvSpPr/>
      </dsp:nvSpPr>
      <dsp:spPr>
        <a:xfrm>
          <a:off x="4377564" y="674636"/>
          <a:ext cx="1751993" cy="26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57"/>
              </a:lnTo>
              <a:lnTo>
                <a:pt x="1751993" y="118057"/>
              </a:lnTo>
              <a:lnTo>
                <a:pt x="1751993" y="26540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6B8B8-EC00-4610-BCC6-ACE28551BF93}">
      <dsp:nvSpPr>
        <dsp:cNvPr id="0" name=""/>
        <dsp:cNvSpPr/>
      </dsp:nvSpPr>
      <dsp:spPr>
        <a:xfrm>
          <a:off x="4292508" y="674636"/>
          <a:ext cx="91440" cy="265409"/>
        </a:xfrm>
        <a:custGeom>
          <a:avLst/>
          <a:gdLst/>
          <a:ahLst/>
          <a:cxnLst/>
          <a:rect l="0" t="0" r="0" b="0"/>
          <a:pathLst>
            <a:path>
              <a:moveTo>
                <a:pt x="85056" y="0"/>
              </a:moveTo>
              <a:lnTo>
                <a:pt x="85056" y="118057"/>
              </a:lnTo>
              <a:lnTo>
                <a:pt x="45720" y="118057"/>
              </a:lnTo>
              <a:lnTo>
                <a:pt x="45720" y="26540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31694-B3C1-48DA-9A89-0ED8F63CDD47}">
      <dsp:nvSpPr>
        <dsp:cNvPr id="0" name=""/>
        <dsp:cNvSpPr/>
      </dsp:nvSpPr>
      <dsp:spPr>
        <a:xfrm>
          <a:off x="2546898" y="674636"/>
          <a:ext cx="1830665" cy="265409"/>
        </a:xfrm>
        <a:custGeom>
          <a:avLst/>
          <a:gdLst/>
          <a:ahLst/>
          <a:cxnLst/>
          <a:rect l="0" t="0" r="0" b="0"/>
          <a:pathLst>
            <a:path>
              <a:moveTo>
                <a:pt x="1830665" y="0"/>
              </a:moveTo>
              <a:lnTo>
                <a:pt x="1830665" y="118057"/>
              </a:lnTo>
              <a:lnTo>
                <a:pt x="0" y="118057"/>
              </a:lnTo>
              <a:lnTo>
                <a:pt x="0" y="265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E77F-0DE1-4507-9AB4-E4873006176F}">
      <dsp:nvSpPr>
        <dsp:cNvPr id="0" name=""/>
        <dsp:cNvSpPr/>
      </dsp:nvSpPr>
      <dsp:spPr>
        <a:xfrm>
          <a:off x="755568" y="674636"/>
          <a:ext cx="3621995" cy="265409"/>
        </a:xfrm>
        <a:custGeom>
          <a:avLst/>
          <a:gdLst/>
          <a:ahLst/>
          <a:cxnLst/>
          <a:rect l="0" t="0" r="0" b="0"/>
          <a:pathLst>
            <a:path>
              <a:moveTo>
                <a:pt x="3621995" y="0"/>
              </a:moveTo>
              <a:lnTo>
                <a:pt x="3621995" y="118057"/>
              </a:lnTo>
              <a:lnTo>
                <a:pt x="0" y="118057"/>
              </a:lnTo>
              <a:lnTo>
                <a:pt x="0" y="26540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56106-E809-407C-94C9-8E39E21EEBEA}">
      <dsp:nvSpPr>
        <dsp:cNvPr id="0" name=""/>
        <dsp:cNvSpPr/>
      </dsp:nvSpPr>
      <dsp:spPr>
        <a:xfrm>
          <a:off x="1698807" y="276728"/>
          <a:ext cx="5357513" cy="397907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ЭТАПЫ БЮДЖЕТНОГО ПРОЦЕССА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698807" y="276728"/>
        <a:ext cx="5357513" cy="397907"/>
      </dsp:txXfrm>
    </dsp:sp>
    <dsp:sp modelId="{91937533-898F-4FC5-A9E4-FE0BA78B0BED}">
      <dsp:nvSpPr>
        <dsp:cNvPr id="0" name=""/>
        <dsp:cNvSpPr/>
      </dsp:nvSpPr>
      <dsp:spPr>
        <a:xfrm>
          <a:off x="7256" y="940046"/>
          <a:ext cx="1496624" cy="1499178"/>
        </a:xfrm>
        <a:prstGeom prst="rect">
          <a:avLst/>
        </a:prstGeom>
        <a:solidFill>
          <a:srgbClr val="00CC0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1. Разработка проекта бюджета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256" y="940046"/>
        <a:ext cx="1496624" cy="1499178"/>
      </dsp:txXfrm>
    </dsp:sp>
    <dsp:sp modelId="{F495F80B-6FEE-4FC2-B820-6BD21D72101E}">
      <dsp:nvSpPr>
        <dsp:cNvPr id="0" name=""/>
        <dsp:cNvSpPr/>
      </dsp:nvSpPr>
      <dsp:spPr>
        <a:xfrm>
          <a:off x="1798586" y="940046"/>
          <a:ext cx="1496624" cy="1499178"/>
        </a:xfrm>
        <a:prstGeom prst="rect">
          <a:avLst/>
        </a:prstGeom>
        <a:solidFill>
          <a:srgbClr val="00CC0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2. Рассмотрение проекта бюджета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798586" y="940046"/>
        <a:ext cx="1496624" cy="1499178"/>
      </dsp:txXfrm>
    </dsp:sp>
    <dsp:sp modelId="{1C9FE83A-22D2-43B9-8B78-355219D6DADC}">
      <dsp:nvSpPr>
        <dsp:cNvPr id="0" name=""/>
        <dsp:cNvSpPr/>
      </dsp:nvSpPr>
      <dsp:spPr>
        <a:xfrm>
          <a:off x="3589915" y="940046"/>
          <a:ext cx="1496624" cy="1499178"/>
        </a:xfrm>
        <a:prstGeom prst="rect">
          <a:avLst/>
        </a:prstGeom>
        <a:solidFill>
          <a:srgbClr val="00CC0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3. Утверждение проекта бюджета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589915" y="940046"/>
        <a:ext cx="1496624" cy="1499178"/>
      </dsp:txXfrm>
    </dsp:sp>
    <dsp:sp modelId="{F9F59E84-68E7-4AB6-8042-6BADE1906BFB}">
      <dsp:nvSpPr>
        <dsp:cNvPr id="0" name=""/>
        <dsp:cNvSpPr/>
      </dsp:nvSpPr>
      <dsp:spPr>
        <a:xfrm>
          <a:off x="5381245" y="940046"/>
          <a:ext cx="1496624" cy="1499178"/>
        </a:xfrm>
        <a:prstGeom prst="rect">
          <a:avLst/>
        </a:prstGeom>
        <a:solidFill>
          <a:srgbClr val="00CC0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4. Исполнение бюджета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381245" y="940046"/>
        <a:ext cx="1496624" cy="1499178"/>
      </dsp:txXfrm>
    </dsp:sp>
    <dsp:sp modelId="{5686F5E6-E730-4A4F-B86A-D334955A4BF3}">
      <dsp:nvSpPr>
        <dsp:cNvPr id="0" name=""/>
        <dsp:cNvSpPr/>
      </dsp:nvSpPr>
      <dsp:spPr>
        <a:xfrm>
          <a:off x="7172575" y="940046"/>
          <a:ext cx="1496624" cy="1499178"/>
        </a:xfrm>
        <a:prstGeom prst="rect">
          <a:avLst/>
        </a:prstGeom>
        <a:solidFill>
          <a:srgbClr val="00CC0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5. Рассмотрение и утверждение отчета об исполнении бюджета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172575" y="940046"/>
        <a:ext cx="1496624" cy="1499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266542" y="1680064"/>
          <a:ext cx="2174939" cy="20701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585054" y="1983231"/>
        <a:ext cx="1537915" cy="1463817"/>
      </dsp:txXfrm>
    </dsp:sp>
    <dsp:sp modelId="{4731EA70-1FA8-49F5-A6BF-4AE9CB97C303}">
      <dsp:nvSpPr>
        <dsp:cNvPr id="0" name=""/>
        <dsp:cNvSpPr/>
      </dsp:nvSpPr>
      <dsp:spPr>
        <a:xfrm rot="16260366">
          <a:off x="4204693" y="1149732"/>
          <a:ext cx="346110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255698" y="1287160"/>
        <a:ext cx="242277" cy="256562"/>
      </dsp:txXfrm>
    </dsp:sp>
    <dsp:sp modelId="{E2EC1D87-F728-458A-8AB1-7A3D78F9D25E}">
      <dsp:nvSpPr>
        <dsp:cNvPr id="0" name=""/>
        <dsp:cNvSpPr/>
      </dsp:nvSpPr>
      <dsp:spPr>
        <a:xfrm>
          <a:off x="3889424" y="21224"/>
          <a:ext cx="1006124" cy="10061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036767" y="168567"/>
        <a:ext cx="711438" cy="711438"/>
      </dsp:txXfrm>
    </dsp:sp>
    <dsp:sp modelId="{A0E222DD-64BD-4A89-BBB9-2B80D8318D4A}">
      <dsp:nvSpPr>
        <dsp:cNvPr id="0" name=""/>
        <dsp:cNvSpPr/>
      </dsp:nvSpPr>
      <dsp:spPr>
        <a:xfrm rot="18342319">
          <a:off x="4979650" y="1393174"/>
          <a:ext cx="341629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000987" y="1520306"/>
        <a:ext cx="239140" cy="256562"/>
      </dsp:txXfrm>
    </dsp:sp>
    <dsp:sp modelId="{73BC26A8-8D0F-45E6-9E3B-37EADD227262}">
      <dsp:nvSpPr>
        <dsp:cNvPr id="0" name=""/>
        <dsp:cNvSpPr/>
      </dsp:nvSpPr>
      <dsp:spPr>
        <a:xfrm>
          <a:off x="5134735" y="425850"/>
          <a:ext cx="1006124" cy="10061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282078" y="573193"/>
        <a:ext cx="711438" cy="711438"/>
      </dsp:txXfrm>
    </dsp:sp>
    <dsp:sp modelId="{06F93DE9-E67A-4CE1-BC6B-5C458B1137B0}">
      <dsp:nvSpPr>
        <dsp:cNvPr id="0" name=""/>
        <dsp:cNvSpPr/>
      </dsp:nvSpPr>
      <dsp:spPr>
        <a:xfrm rot="20430380">
          <a:off x="5487437" y="2044391"/>
          <a:ext cx="314816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490144" y="2145669"/>
        <a:ext cx="220371" cy="256562"/>
      </dsp:txXfrm>
    </dsp:sp>
    <dsp:sp modelId="{D8B200F5-4D07-49B2-A587-C2FE6CEC49F8}">
      <dsp:nvSpPr>
        <dsp:cNvPr id="0" name=""/>
        <dsp:cNvSpPr/>
      </dsp:nvSpPr>
      <dsp:spPr>
        <a:xfrm>
          <a:off x="5904380" y="1485175"/>
          <a:ext cx="1006124" cy="10061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6051723" y="1632518"/>
        <a:ext cx="711438" cy="711438"/>
      </dsp:txXfrm>
    </dsp:sp>
    <dsp:sp modelId="{E7EAB10C-E176-4610-B2C6-BE8F83AD0F9B}">
      <dsp:nvSpPr>
        <dsp:cNvPr id="0" name=""/>
        <dsp:cNvSpPr/>
      </dsp:nvSpPr>
      <dsp:spPr>
        <a:xfrm rot="950221">
          <a:off x="5506674" y="2869515"/>
          <a:ext cx="290491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508328" y="2943144"/>
        <a:ext cx="203344" cy="256562"/>
      </dsp:txXfrm>
    </dsp:sp>
    <dsp:sp modelId="{FFE63D16-C443-42C8-BB30-4CA61876A647}">
      <dsp:nvSpPr>
        <dsp:cNvPr id="0" name=""/>
        <dsp:cNvSpPr/>
      </dsp:nvSpPr>
      <dsp:spPr>
        <a:xfrm>
          <a:off x="5904380" y="2794572"/>
          <a:ext cx="1006124" cy="100612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6051723" y="2941915"/>
        <a:ext cx="711438" cy="711438"/>
      </dsp:txXfrm>
    </dsp:sp>
    <dsp:sp modelId="{FA950D33-9BD9-4D37-A533-789F5554AFB5}">
      <dsp:nvSpPr>
        <dsp:cNvPr id="0" name=""/>
        <dsp:cNvSpPr/>
      </dsp:nvSpPr>
      <dsp:spPr>
        <a:xfrm rot="3118628">
          <a:off x="5021068" y="3533045"/>
          <a:ext cx="279329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037158" y="3585558"/>
        <a:ext cx="195530" cy="256562"/>
      </dsp:txXfrm>
    </dsp:sp>
    <dsp:sp modelId="{EB1C3899-7B42-47CD-912B-DD035472498D}">
      <dsp:nvSpPr>
        <dsp:cNvPr id="0" name=""/>
        <dsp:cNvSpPr/>
      </dsp:nvSpPr>
      <dsp:spPr>
        <a:xfrm>
          <a:off x="5134735" y="3853897"/>
          <a:ext cx="1006124" cy="10061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282078" y="4001240"/>
        <a:ext cx="711438" cy="711438"/>
      </dsp:txXfrm>
    </dsp:sp>
    <dsp:sp modelId="{2F5553CB-2478-4421-B002-5FA728364A78}">
      <dsp:nvSpPr>
        <dsp:cNvPr id="0" name=""/>
        <dsp:cNvSpPr/>
      </dsp:nvSpPr>
      <dsp:spPr>
        <a:xfrm rot="5335375">
          <a:off x="4243313" y="3782901"/>
          <a:ext cx="269585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282990" y="3827991"/>
        <a:ext cx="188710" cy="256562"/>
      </dsp:txXfrm>
    </dsp:sp>
    <dsp:sp modelId="{FED909B6-8F19-4D98-AAC2-EBEEF4830C2B}">
      <dsp:nvSpPr>
        <dsp:cNvPr id="0" name=""/>
        <dsp:cNvSpPr/>
      </dsp:nvSpPr>
      <dsp:spPr>
        <a:xfrm>
          <a:off x="3889424" y="4258523"/>
          <a:ext cx="1006124" cy="10061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036767" y="4405866"/>
        <a:ext cx="711438" cy="711438"/>
      </dsp:txXfrm>
    </dsp:sp>
    <dsp:sp modelId="{A0B7EB92-DF16-476D-BB87-6C0D26E26F61}">
      <dsp:nvSpPr>
        <dsp:cNvPr id="0" name=""/>
        <dsp:cNvSpPr/>
      </dsp:nvSpPr>
      <dsp:spPr>
        <a:xfrm rot="7579087">
          <a:off x="3464412" y="3537808"/>
          <a:ext cx="255464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525427" y="3592452"/>
        <a:ext cx="178825" cy="256562"/>
      </dsp:txXfrm>
    </dsp:sp>
    <dsp:sp modelId="{69EA0517-EDCB-4CEB-899F-D56DCF7B4404}">
      <dsp:nvSpPr>
        <dsp:cNvPr id="0" name=""/>
        <dsp:cNvSpPr/>
      </dsp:nvSpPr>
      <dsp:spPr>
        <a:xfrm>
          <a:off x="2644113" y="3853897"/>
          <a:ext cx="1006124" cy="1006124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791456" y="4001240"/>
        <a:ext cx="711438" cy="711438"/>
      </dsp:txXfrm>
    </dsp:sp>
    <dsp:sp modelId="{7A035AEB-3A20-4DC3-9A60-032AB2743B03}">
      <dsp:nvSpPr>
        <dsp:cNvPr id="0" name=""/>
        <dsp:cNvSpPr/>
      </dsp:nvSpPr>
      <dsp:spPr>
        <a:xfrm rot="9814743">
          <a:off x="2968726" y="2872544"/>
          <a:ext cx="251473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042629" y="2947401"/>
        <a:ext cx="176031" cy="256562"/>
      </dsp:txXfrm>
    </dsp:sp>
    <dsp:sp modelId="{83F11675-07D9-406F-853D-13FD28BBB805}">
      <dsp:nvSpPr>
        <dsp:cNvPr id="0" name=""/>
        <dsp:cNvSpPr/>
      </dsp:nvSpPr>
      <dsp:spPr>
        <a:xfrm>
          <a:off x="1874469" y="2794572"/>
          <a:ext cx="1006124" cy="10061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021812" y="2941915"/>
        <a:ext cx="711438" cy="711438"/>
      </dsp:txXfrm>
    </dsp:sp>
    <dsp:sp modelId="{DF27FC25-052B-426A-9E06-117E992234F6}">
      <dsp:nvSpPr>
        <dsp:cNvPr id="0" name=""/>
        <dsp:cNvSpPr/>
      </dsp:nvSpPr>
      <dsp:spPr>
        <a:xfrm rot="12011539">
          <a:off x="2963661" y="2040879"/>
          <a:ext cx="276682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044115" y="2140725"/>
        <a:ext cx="193677" cy="256562"/>
      </dsp:txXfrm>
    </dsp:sp>
    <dsp:sp modelId="{EDA34655-9131-4731-957F-5382F53A0660}">
      <dsp:nvSpPr>
        <dsp:cNvPr id="0" name=""/>
        <dsp:cNvSpPr/>
      </dsp:nvSpPr>
      <dsp:spPr>
        <a:xfrm>
          <a:off x="1874469" y="1485175"/>
          <a:ext cx="1006124" cy="100612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021812" y="1632518"/>
        <a:ext cx="711438" cy="711438"/>
      </dsp:txXfrm>
    </dsp:sp>
    <dsp:sp modelId="{553B84E4-4A31-43DB-B3BF-8E8EF2B79F2D}">
      <dsp:nvSpPr>
        <dsp:cNvPr id="0" name=""/>
        <dsp:cNvSpPr/>
      </dsp:nvSpPr>
      <dsp:spPr>
        <a:xfrm rot="14157341">
          <a:off x="3442841" y="1388829"/>
          <a:ext cx="319042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517489" y="1514003"/>
        <a:ext cx="223329" cy="256562"/>
      </dsp:txXfrm>
    </dsp:sp>
    <dsp:sp modelId="{E0AC84DD-2093-416F-85DE-E547FE520660}">
      <dsp:nvSpPr>
        <dsp:cNvPr id="0" name=""/>
        <dsp:cNvSpPr/>
      </dsp:nvSpPr>
      <dsp:spPr>
        <a:xfrm>
          <a:off x="2644113" y="425850"/>
          <a:ext cx="1006124" cy="10061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791456" y="573193"/>
        <a:ext cx="711438" cy="711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0.57919</cdr:x>
      <cdr:y>0.13205</cdr:y>
    </cdr:from>
    <cdr:to>
      <cdr:x>0.78798</cdr:x>
      <cdr:y>0.59615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29877" y="265768"/>
          <a:ext cx="1849249" cy="9340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rPr>
            <a:t>2015 год – 880 614</a:t>
          </a:r>
        </a:p>
        <a:p xmlns:a="http://schemas.openxmlformats.org/drawingml/2006/main"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rPr>
            <a:t>2016 год – 778 289</a:t>
          </a:r>
        </a:p>
        <a:p xmlns:a="http://schemas.openxmlformats.org/drawingml/2006/main"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rPr>
            <a:t>2017 год – 1 127 580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81BB62-E058-4F91-A19C-910B2201D52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diagramData" Target="../diagrams/data2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31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accent5">
                <a:lumMod val="75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020" y="3337560"/>
            <a:ext cx="1046886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>
                <a:solidFill>
                  <a:srgbClr val="FFFF00"/>
                </a:solidFill>
              </a:rPr>
              <a:t>Бюджет для граждан  городского округа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ru-RU" sz="8800" dirty="0" smtClean="0">
                <a:solidFill>
                  <a:srgbClr val="FFFF00"/>
                </a:solidFill>
              </a:rPr>
              <a:t>Котельники</a:t>
            </a: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>
                <a:solidFill>
                  <a:srgbClr val="FFFF00"/>
                </a:solidFill>
              </a:rPr>
              <a:t>Московской области</a:t>
            </a:r>
            <a:endParaRPr lang="ru-RU" sz="88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440" y="131734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 algn="ctr">
              <a:defRPr/>
            </a:pPr>
            <a:r>
              <a:rPr lang="ru-RU" sz="2800" dirty="0"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071814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/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540000" y="4110039"/>
            <a:ext cx="62788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/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531620" y="1260475"/>
            <a:ext cx="9855199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0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/>
              <a:t>ГРАЖДАНИН </a:t>
            </a:r>
          </a:p>
          <a:p>
            <a:pPr algn="ctr"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178051" y="3385345"/>
            <a:ext cx="8343899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/>
              <a:t>ГРАЖДАНИН </a:t>
            </a:r>
          </a:p>
          <a:p>
            <a:pPr algn="ctr"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88" y="39274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988" y="5441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44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400" y="53276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1" y="46434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3888" y="4606926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1847851" y="5575301"/>
            <a:ext cx="840104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/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9752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171701" y="279400"/>
            <a:ext cx="8208962" cy="153193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3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3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3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3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Документы</a:t>
            </a:r>
            <a:r>
              <a:rPr lang="ru-RU" altLang="ru-RU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altLang="ru-RU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основании которых </a:t>
            </a:r>
            <a:r>
              <a:rPr lang="en-US" alt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составляется </a:t>
            </a:r>
            <a:r>
              <a:rPr lang="ru-RU" altLang="ru-RU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 бюджета </a:t>
            </a:r>
            <a:r>
              <a:rPr lang="en-US" alt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городского округа Котельники Московской области</a:t>
            </a:r>
            <a:r>
              <a:rPr lang="ru-RU" altLang="ru-RU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altLang="ru-RU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371600" y="2056606"/>
            <a:ext cx="9817099" cy="923330"/>
          </a:xfrm>
          <a:prstGeom prst="rect">
            <a:avLst/>
          </a:prstGeom>
          <a:solidFill>
            <a:srgbClr val="00CC00"/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 typeface="Wingdings" pitchFamily="2" charset="2"/>
              <a:buNone/>
              <a:defRPr/>
            </a:pPr>
            <a:r>
              <a:rPr lang="ru-RU" sz="2000" dirty="0"/>
              <a:t>Положение послания Президента Российской Федерации Федеральному Собранию Российской Федерации, определяющих бюджетную политику в Российской Федерации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727200" y="3314700"/>
            <a:ext cx="9131300" cy="707886"/>
          </a:xfrm>
          <a:prstGeom prst="rect">
            <a:avLst/>
          </a:prstGeom>
          <a:solidFill>
            <a:srgbClr val="00CC00"/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/>
              <a:t>Муниципальные программы </a:t>
            </a:r>
            <a:endParaRPr lang="en-US" sz="2000" dirty="0" smtClean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 </a:t>
            </a:r>
            <a:r>
              <a:rPr lang="ru-RU" sz="2000" dirty="0"/>
              <a:t>городского округа  </a:t>
            </a:r>
            <a:r>
              <a:rPr lang="ru-RU" sz="2000" dirty="0" smtClean="0"/>
              <a:t>Котельники Московской области</a:t>
            </a:r>
            <a:endParaRPr lang="ru-RU" altLang="ru-RU" sz="2000" dirty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743201" y="5113408"/>
            <a:ext cx="6862762" cy="1200329"/>
          </a:xfrm>
          <a:prstGeom prst="rect">
            <a:avLst/>
          </a:prstGeom>
          <a:solidFill>
            <a:srgbClr val="00CC00"/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/>
              <a:t>Основные направления бюджетной политики и налоговой политики городского </a:t>
            </a:r>
            <a:r>
              <a:rPr lang="ru-RU" sz="2000" dirty="0" smtClean="0"/>
              <a:t>округа Котельники Московской области </a:t>
            </a:r>
            <a:r>
              <a:rPr lang="ru-RU" sz="2000" dirty="0"/>
              <a:t>на очередной финансовый год и плановый период 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184400" y="4299745"/>
            <a:ext cx="8432799" cy="646112"/>
          </a:xfrm>
          <a:prstGeom prst="rect">
            <a:avLst/>
          </a:prstGeom>
          <a:solidFill>
            <a:srgbClr val="00CC00"/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/>
              <a:t>Бюджетный прогноз (проект бюджетного прогноза) на долгосрочный период   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201738551"/>
      </p:ext>
    </p:extLst>
  </p:cSld>
  <p:clrMapOvr>
    <a:masterClrMapping/>
  </p:clrMapOvr>
  <p:transition spd="slow" advTm="411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3" y="963762"/>
            <a:ext cx="1132601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1301" y="184597"/>
            <a:ext cx="1013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ОСНОВНЫЕ ПАРАМЕТРЫ БЮДЖЕТА, МЛН. РУБ.</a:t>
            </a: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4940301" y="2262336"/>
            <a:ext cx="1439863" cy="703114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1 131</a:t>
            </a:r>
            <a:endParaRPr lang="ru-RU" dirty="0"/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4908551" y="3213101"/>
            <a:ext cx="1471613" cy="828675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1 24</a:t>
            </a:r>
            <a:r>
              <a:rPr lang="en-US" dirty="0" smtClean="0"/>
              <a:t>8</a:t>
            </a:r>
            <a:r>
              <a:rPr lang="ru-RU" dirty="0" smtClean="0"/>
              <a:t>,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4908551" y="5135564"/>
            <a:ext cx="1471613" cy="1619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2208213" y="2312988"/>
            <a:ext cx="2374900" cy="6477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ДОХОДЫ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2208213" y="4616450"/>
            <a:ext cx="2374900" cy="649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ДЕФИЦИТ</a:t>
            </a:r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2208213" y="3497263"/>
            <a:ext cx="2374900" cy="6477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16500" y="1628775"/>
            <a:ext cx="1608138" cy="3952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dirty="0" smtClean="0"/>
              <a:t>201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/>
              <a:t>ГОД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59601" y="1628775"/>
            <a:ext cx="1609725" cy="3952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2016 ГОД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04289" y="1647825"/>
            <a:ext cx="1608137" cy="3952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201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ГОД</a:t>
            </a:r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7097713" y="2299496"/>
            <a:ext cx="1393825" cy="647700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1 186,3</a:t>
            </a:r>
            <a:endParaRPr lang="ru-RU" dirty="0"/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9088439" y="2205038"/>
            <a:ext cx="1392237" cy="768350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1 629,2</a:t>
            </a:r>
            <a:endParaRPr lang="ru-RU" dirty="0"/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7097713" y="3282951"/>
            <a:ext cx="1471612" cy="751287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1 27</a:t>
            </a:r>
            <a:r>
              <a:rPr lang="en-US" dirty="0" smtClean="0"/>
              <a:t>3,2</a:t>
            </a:r>
            <a:endParaRPr lang="ru-RU" dirty="0"/>
          </a:p>
        </p:txBody>
      </p:sp>
      <p:sp>
        <p:nvSpPr>
          <p:cNvPr id="21" name="Блок-схема: магнитный диск 20"/>
          <p:cNvSpPr/>
          <p:nvPr/>
        </p:nvSpPr>
        <p:spPr>
          <a:xfrm>
            <a:off x="9090026" y="3282951"/>
            <a:ext cx="1471613" cy="735013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1 727,5</a:t>
            </a:r>
            <a:endParaRPr lang="ru-RU" dirty="0"/>
          </a:p>
        </p:txBody>
      </p:sp>
      <p:sp>
        <p:nvSpPr>
          <p:cNvPr id="22" name="Блок-схема: магнитный диск 21"/>
          <p:cNvSpPr/>
          <p:nvPr/>
        </p:nvSpPr>
        <p:spPr>
          <a:xfrm>
            <a:off x="7097713" y="5104846"/>
            <a:ext cx="1471612" cy="2418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Блок-схема: магнитный диск 22"/>
          <p:cNvSpPr/>
          <p:nvPr/>
        </p:nvSpPr>
        <p:spPr>
          <a:xfrm>
            <a:off x="9090026" y="5146676"/>
            <a:ext cx="1471613" cy="1619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6100" y="5657850"/>
            <a:ext cx="11290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Приоритетом бюджетной политики при формировании расходной части бюджета остается ее социальная направленность – более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61,1%  расходов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2016 году направлено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на сферу образования.</a:t>
            </a:r>
          </a:p>
        </p:txBody>
      </p:sp>
      <p:sp>
        <p:nvSpPr>
          <p:cNvPr id="11285" name="TextBox 13"/>
          <p:cNvSpPr txBox="1">
            <a:spLocks noChangeArrowheads="1"/>
          </p:cNvSpPr>
          <p:nvPr/>
        </p:nvSpPr>
        <p:spPr bwMode="auto">
          <a:xfrm>
            <a:off x="5303839" y="4814889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9,8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86" name="TextBox 26"/>
          <p:cNvSpPr txBox="1">
            <a:spLocks noChangeArrowheads="1"/>
          </p:cNvSpPr>
          <p:nvPr/>
        </p:nvSpPr>
        <p:spPr bwMode="auto">
          <a:xfrm>
            <a:off x="7475539" y="4754564"/>
            <a:ext cx="714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10,4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9594853" y="4735513"/>
            <a:ext cx="714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9,9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cs typeface="Times New Roman" pitchFamily="18" charset="0"/>
              </a:rPr>
              <a:t>Динамика доходной и расходной части бюджета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cs typeface="Times New Roman" pitchFamily="18" charset="0"/>
              </a:rPr>
              <a:t>городского округа Котельники в 2015-2017 Г.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cs typeface="Times New Roman" pitchFamily="18" charset="0"/>
              </a:rPr>
              <a:t>(тыс. руб.)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52795"/>
              </p:ext>
            </p:extLst>
          </p:nvPr>
        </p:nvGraphicFramePr>
        <p:xfrm>
          <a:off x="609600" y="1935163"/>
          <a:ext cx="109728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82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0641" y="228602"/>
            <a:ext cx="80676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ДОХОДЫ БЮДЖЕТА</a:t>
            </a:r>
          </a:p>
        </p:txBody>
      </p:sp>
      <p:sp>
        <p:nvSpPr>
          <p:cNvPr id="4" name="Лента лицом вверх 3"/>
          <p:cNvSpPr/>
          <p:nvPr/>
        </p:nvSpPr>
        <p:spPr>
          <a:xfrm>
            <a:off x="977900" y="981076"/>
            <a:ext cx="10871199" cy="911225"/>
          </a:xfrm>
          <a:prstGeom prst="ribbon2">
            <a:avLst/>
          </a:prstGeom>
          <a:gradFill flip="none" rotWithShape="1">
            <a:gsLst>
              <a:gs pos="0">
                <a:schemeClr val="accent4"/>
              </a:gs>
              <a:gs pos="60000">
                <a:schemeClr val="accent4"/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solidFill>
                  <a:srgbClr val="002060"/>
                </a:solidFill>
                <a:latin typeface="Arial Black" panose="020B0A04020102020204" pitchFamily="34" charset="0"/>
              </a:rPr>
              <a:t>Доходы бюджета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–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поступающие в бюджет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денежные средства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90500" y="2022475"/>
            <a:ext cx="4546601" cy="4681538"/>
          </a:xfrm>
          <a:prstGeom prst="verticalScroll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>
                <a:solidFill>
                  <a:srgbClr val="002060"/>
                </a:solidFill>
                <a:latin typeface="Arial Black" panose="020B0A04020102020204" pitchFamily="34" charset="0"/>
              </a:rPr>
              <a:t>    Налоговые доходы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Поступление от уплаты федеральных, региональных и местных налогов и сборов, предусмотренных Налоговым Кодексом Российской Федерации, законодательством </a:t>
            </a:r>
            <a:r>
              <a:rPr lang="ru-RU" dirty="0" smtClean="0">
                <a:solidFill>
                  <a:srgbClr val="002060"/>
                </a:solidFill>
              </a:rPr>
              <a:t>Московской области </a:t>
            </a:r>
            <a:r>
              <a:rPr lang="ru-RU" dirty="0">
                <a:solidFill>
                  <a:srgbClr val="002060"/>
                </a:solidFill>
              </a:rPr>
              <a:t>и решениями </a:t>
            </a:r>
            <a:r>
              <a:rPr lang="ru-RU" dirty="0" smtClean="0">
                <a:solidFill>
                  <a:srgbClr val="002060"/>
                </a:solidFill>
              </a:rPr>
              <a:t>Совета депутатов  городского округа Котельники Московской области</a:t>
            </a:r>
            <a:endParaRPr lang="ru-RU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4279901" y="2060575"/>
            <a:ext cx="4051300" cy="4681538"/>
          </a:xfrm>
          <a:prstGeom prst="verticalScroll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</a:t>
            </a:r>
            <a:r>
              <a:rPr lang="ru-RU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Платежи, которые включают в себя: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•доходы от использования и продажи имущества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•штрафы за нарушение законодательства;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•иные неналоговые доходы</a:t>
            </a:r>
          </a:p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8077200" y="1997075"/>
            <a:ext cx="3949700" cy="4681538"/>
          </a:xfrm>
          <a:prstGeom prst="vertic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solidFill>
                  <a:srgbClr val="002060"/>
                </a:solidFill>
                <a:latin typeface="Arial Black" panose="020B0A04020102020204" pitchFamily="34" charset="0"/>
              </a:rPr>
              <a:t>   Безвозмездные поступления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Поступления в местный бюджет из областного бюджета межбюджетных трансфертов в виде дотаций, субсидий, субвенций и иных межбюджетных трансфертов, а также поступления от физических и юридических лиц (кроме налоговых и неналоговых доходов)</a:t>
            </a:r>
          </a:p>
        </p:txBody>
      </p:sp>
    </p:spTree>
    <p:extLst>
      <p:ext uri="{BB962C8B-B14F-4D97-AF65-F5344CB8AC3E}">
        <p14:creationId xmlns:p14="http://schemas.microsoft.com/office/powerpoint/2010/main" val="8915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758214"/>
              </p:ext>
            </p:extLst>
          </p:nvPr>
        </p:nvGraphicFramePr>
        <p:xfrm>
          <a:off x="406400" y="709733"/>
          <a:ext cx="8384937" cy="5503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2187"/>
                <a:gridCol w="1559747"/>
                <a:gridCol w="843003"/>
              </a:tblGrid>
              <a:tr h="288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дохода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</a:t>
                      </a: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год,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</a:t>
                      </a: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1 186 347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591 291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49,8%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192 154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16,2%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402 902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88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591 291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195 930</a:t>
                      </a: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на нефтепродукты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3 968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284 511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257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1 625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89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192 154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имущества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175 274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91,2%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79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Платежи при пользовании природными ресурсами 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597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7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059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310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615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Штрафы, санкции, возмещение ущерба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3077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402 902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521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55 354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13,7%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9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348 030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86,3%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9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5189" y="174626"/>
            <a:ext cx="8378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СТРУКТУРА ДОХОДОВ БЮДЖЕТА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2016 год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  <a:cs typeface="Arial" charset="0"/>
            </a:endParaRP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384851"/>
              </p:ext>
            </p:extLst>
          </p:nvPr>
        </p:nvGraphicFramePr>
        <p:xfrm>
          <a:off x="8851900" y="622301"/>
          <a:ext cx="3340100" cy="148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000423"/>
              </p:ext>
            </p:extLst>
          </p:nvPr>
        </p:nvGraphicFramePr>
        <p:xfrm>
          <a:off x="8791336" y="2201260"/>
          <a:ext cx="3400663" cy="1532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406400" y="2006600"/>
            <a:ext cx="8384936" cy="5080"/>
          </a:xfrm>
          <a:prstGeom prst="line">
            <a:avLst/>
          </a:prstGeom>
          <a:ln w="349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06400" y="5163671"/>
            <a:ext cx="8361082" cy="11131"/>
          </a:xfrm>
          <a:prstGeom prst="line">
            <a:avLst/>
          </a:prstGeom>
          <a:ln w="349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20690" y="3489232"/>
            <a:ext cx="8370648" cy="69339"/>
          </a:xfrm>
          <a:prstGeom prst="line">
            <a:avLst/>
          </a:prstGeom>
          <a:ln w="349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054532"/>
              </p:ext>
            </p:extLst>
          </p:nvPr>
        </p:nvGraphicFramePr>
        <p:xfrm>
          <a:off x="8767482" y="3812190"/>
          <a:ext cx="3424518" cy="158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211604"/>
              </p:ext>
            </p:extLst>
          </p:nvPr>
        </p:nvGraphicFramePr>
        <p:xfrm>
          <a:off x="8767482" y="5270500"/>
          <a:ext cx="3424518" cy="158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061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935109"/>
              </p:ext>
            </p:extLst>
          </p:nvPr>
        </p:nvGraphicFramePr>
        <p:xfrm>
          <a:off x="112143" y="784378"/>
          <a:ext cx="11812197" cy="5626997"/>
        </p:xfrm>
        <a:graphic>
          <a:graphicData uri="http://schemas.openxmlformats.org/drawingml/2006/table">
            <a:tbl>
              <a:tblPr/>
              <a:tblGrid>
                <a:gridCol w="4169010"/>
                <a:gridCol w="1621282"/>
                <a:gridCol w="926447"/>
                <a:gridCol w="1737088"/>
                <a:gridCol w="810641"/>
                <a:gridCol w="1505476"/>
                <a:gridCol w="1042253"/>
              </a:tblGrid>
              <a:tr h="2994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дохода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год  (факт)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год (факт)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451">
                <a:tc vMerge="1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9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1 130 777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1 186 347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1 629 243,2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4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542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619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 48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591 291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49,8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669 843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41,1 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268 620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 23,8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192 154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16,2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832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19,5 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319 538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 28,2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402 902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641 568,2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 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542 620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591 291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</a:t>
                      </a:r>
                      <a:r>
                        <a:rPr lang="ru-RU" sz="13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843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2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187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415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91,2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195 930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220 562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32,9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на нефтепродукты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917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968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4 243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0,6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93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048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105 257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111 999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16,7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258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039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3,4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284 511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331 639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Задолженность по отмененным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налогам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188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1 625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1 400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0,2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268 620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192 154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317 832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73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имущества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180 845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67,3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175 274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91,2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200 500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Платежи при пользовании природными ресурсами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831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0,3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597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83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478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31,1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15 059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84 532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26,6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461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31 000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9,8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810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0,3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319 538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402 902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641 568,2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00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22 134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55 354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13,7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249 141,2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38,8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301 349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93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348 030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392 427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61,2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5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effectLst/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78330" y="-56852"/>
            <a:ext cx="9378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СТРУКТУРА ДОХОДОВ БЮДЖЕТА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2015-2017 годов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1" y="188913"/>
            <a:ext cx="80676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РАСХОДЫ БЮДЖЕТА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5914" y="908051"/>
            <a:ext cx="7127875" cy="9366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</a:rPr>
              <a:t>РАСХОДЫ БЮДЖЕТА </a:t>
            </a:r>
            <a:r>
              <a:rPr lang="ru-RU" dirty="0">
                <a:latin typeface="Arial Black" panose="020B0A04020102020204" pitchFamily="34" charset="0"/>
              </a:rPr>
              <a:t>-выплачиваемые из бюджета денежные средства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3071814" y="2060576"/>
            <a:ext cx="6480175" cy="864369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РАСХОДЫ БЮДЖЕТА распределены по: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31950" y="5517232"/>
            <a:ext cx="8928100" cy="11521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81,7 % расходов бюджета 2016 года сформированы на основании муниципальных программ городского округа Котельники.</a:t>
            </a: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Программный принцип формирования бюджета направлен </a:t>
            </a:r>
            <a:r>
              <a:rPr lang="ru-RU" b="1" dirty="0" smtClean="0">
                <a:solidFill>
                  <a:srgbClr val="002060"/>
                </a:solidFill>
              </a:rPr>
              <a:t>на повышение </a:t>
            </a:r>
            <a:r>
              <a:rPr lang="ru-RU" b="1" dirty="0">
                <a:solidFill>
                  <a:srgbClr val="002060"/>
                </a:solidFill>
              </a:rPr>
              <a:t>эффективности расходования бюджетных средств.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1631950" y="3573017"/>
            <a:ext cx="3095898" cy="1373187"/>
          </a:xfrm>
          <a:prstGeom prst="hexagon">
            <a:avLst/>
          </a:prstGeom>
          <a:gradFill flip="none" rotWithShape="1">
            <a:gsLst>
              <a:gs pos="0">
                <a:srgbClr val="9FE135">
                  <a:tint val="66000"/>
                  <a:satMod val="160000"/>
                </a:srgbClr>
              </a:gs>
              <a:gs pos="50000">
                <a:srgbClr val="9FE135">
                  <a:tint val="44500"/>
                  <a:satMod val="160000"/>
                </a:srgbClr>
              </a:gs>
              <a:gs pos="100000">
                <a:srgbClr val="9FE13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</a:p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разделам бюджетной классификации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5147469" y="3577779"/>
            <a:ext cx="2303462" cy="1368425"/>
          </a:xfrm>
          <a:prstGeom prst="hexagon">
            <a:avLst/>
          </a:prstGeom>
          <a:gradFill flip="none" rotWithShape="1">
            <a:gsLst>
              <a:gs pos="0">
                <a:srgbClr val="7DE1A3">
                  <a:tint val="66000"/>
                  <a:satMod val="160000"/>
                </a:srgbClr>
              </a:gs>
              <a:gs pos="50000">
                <a:srgbClr val="7DE1A3">
                  <a:tint val="44500"/>
                  <a:satMod val="160000"/>
                </a:srgbClr>
              </a:gs>
              <a:gs pos="100000">
                <a:srgbClr val="7DE1A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главным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распоряди-телям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7752184" y="3579367"/>
            <a:ext cx="2592288" cy="1366837"/>
          </a:xfrm>
          <a:prstGeom prst="hex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16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муниципаль-ным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28146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991420"/>
              </p:ext>
            </p:extLst>
          </p:nvPr>
        </p:nvGraphicFramePr>
        <p:xfrm>
          <a:off x="2" y="864488"/>
          <a:ext cx="12191998" cy="5832860"/>
        </p:xfrm>
        <a:graphic>
          <a:graphicData uri="http://schemas.openxmlformats.org/drawingml/2006/table">
            <a:tbl>
              <a:tblPr/>
              <a:tblGrid>
                <a:gridCol w="4043422"/>
                <a:gridCol w="1744947"/>
                <a:gridCol w="823089"/>
                <a:gridCol w="1893103"/>
                <a:gridCol w="905398"/>
                <a:gridCol w="2057721"/>
                <a:gridCol w="724318"/>
              </a:tblGrid>
              <a:tr h="6610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год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год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(факт)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 год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(план)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518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216 593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268 821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350 713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ОБОРОНА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1 327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1 548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1 729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18 995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17 089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26 696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74 093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26 898,2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24 173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33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 -КОММУНАЛЬНОЕ ХОЗЯЙСТВО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74 647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88 573,8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109 271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1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ОХРАНА ОКРУЖАЮЩЕЙ СРЕДЫ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660 032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600 957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874 825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14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КУЛЬТУРА,КИНЕМАТОГРАФИЯ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81 658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78 613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76 452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14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ЗДРАВООХРАНЕНИЕ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4 769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6 374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10 192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36 358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45 854,8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41 088,6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ФИЗИЧЕСКАЯ КУЛЬТУРА И СПОРТ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30 566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52 864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135 214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82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7 268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17 025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1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МЕЖБЮДЖЕТНЫЕ ТРАНСФЕРТЫ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48 961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78 017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59 745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1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РАСХОДОВ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1 248 128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1 273 220,8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1 727 513,8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1650" y="0"/>
            <a:ext cx="88201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СТРУКТУРА РАСХОДОВ БЮДЖЕТА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2015-2017 годов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2639" y="439739"/>
            <a:ext cx="12969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Тыс. руб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7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31000">
              <a:schemeClr val="tx2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547044"/>
              </p:ext>
            </p:extLst>
          </p:nvPr>
        </p:nvGraphicFramePr>
        <p:xfrm>
          <a:off x="88900" y="90489"/>
          <a:ext cx="12103100" cy="676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33546" y="1019908"/>
            <a:ext cx="211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Межбюджетные </a:t>
            </a:r>
            <a:r>
              <a:rPr lang="ru-RU" sz="12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трансферты: 78 017 6,1% 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17223" y="1582615"/>
            <a:ext cx="422031" cy="411089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803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6231" y="140327"/>
            <a:ext cx="66246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ОСНОВНЫЕ ПОНЯТИЯ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692151"/>
            <a:ext cx="11658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Бюджет –форма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336800"/>
            <a:ext cx="1144588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8800" y="1765300"/>
            <a:ext cx="121675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4" descr="C:\Users\Федор\Pictures\news_31_07_2013_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00601" y="1606439"/>
            <a:ext cx="1377949" cy="9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C:\Users\Федор\Pictures\image70326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879975"/>
            <a:ext cx="14732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4741864"/>
            <a:ext cx="13462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2" descr="C:\Users\Федор\Pictures\057-4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6" y="5461001"/>
            <a:ext cx="208031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5" descr="http://www.nazarovo-online.ru/uploads/posts/2013-07/1375236307_set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9" y="5492751"/>
            <a:ext cx="16795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65100" y="3127375"/>
            <a:ext cx="2120900" cy="3825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ОБРАЗОВАНИЕ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85280" y="1496787"/>
            <a:ext cx="2052320" cy="912465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НАЦИОНАЛЬНАЯ ЭКОНОМИКА</a:t>
            </a:r>
            <a:endParaRPr lang="ru-RU" sz="1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263219" y="2935288"/>
            <a:ext cx="2242345" cy="52863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ОКРУЖАЮЩАЯ СРЕДА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49526" y="1677989"/>
            <a:ext cx="1579563" cy="382587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КУЛЬТУРА</a:t>
            </a:r>
            <a:endParaRPr lang="ru-RU" sz="16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99793" y="3065293"/>
            <a:ext cx="1579563" cy="3825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СПОРТ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46614" y="6148389"/>
            <a:ext cx="2160586" cy="473075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ОБЩЕГОСУДАРСТВЕННЫЕ ВОПРОСЫ</a:t>
            </a:r>
            <a:endParaRPr lang="ru-RU" sz="16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59001" y="4827589"/>
            <a:ext cx="2238376" cy="47307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КОММУНАЛЬНОЕ ХОЗЯЙСТВО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5438" y="6084889"/>
            <a:ext cx="1579562" cy="473075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ЖИЛИЩНОЕ ХОЗЯЙСТВО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872662" y="6014799"/>
            <a:ext cx="1951037" cy="636827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СОЦИАЛЬНАЯ ПОЛИТИКА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343776" y="4741864"/>
            <a:ext cx="2080310" cy="61293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НАЦИОНАЛЬНАЯ БЕЗОПАСНОСТЬ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65100" y="3614738"/>
            <a:ext cx="12026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00CC00"/>
                </a:solidFill>
                <a:latin typeface="Arial Black" panose="020B0A04020102020204" pitchFamily="34" charset="0"/>
                <a:cs typeface="Arial" charset="0"/>
              </a:rPr>
              <a:t>За каждой цифрой–организация предоставления общедоступного и бесплатного образования, создание условий для обеспечения населения услугами организаций культуры и спорта, организация тепло-, водо-, газоснабжения, дорожная деятельность, социальные выплаты гражданам и еще многое другое…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35" y="1691798"/>
            <a:ext cx="1540512" cy="1064065"/>
          </a:xfrm>
          <a:prstGeom prst="rect">
            <a:avLst/>
          </a:prstGeom>
        </p:spPr>
      </p:pic>
      <p:pic>
        <p:nvPicPr>
          <p:cNvPr id="28" name="Рисунок 25" descr="чиновники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024" y="4851639"/>
            <a:ext cx="2019301" cy="104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6" descr="дороги 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5280" y="2576109"/>
            <a:ext cx="2052320" cy="87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1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240323"/>
              </p:ext>
            </p:extLst>
          </p:nvPr>
        </p:nvGraphicFramePr>
        <p:xfrm>
          <a:off x="322100" y="508001"/>
          <a:ext cx="11369999" cy="655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9999"/>
              </a:tblGrid>
              <a:tr h="7567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В качестве непрограммных расходов – содержание органов местного самоуправления, резервный фонд администрации городского округа Котельники, исполнение судебных актов, обслуживание внутреннего муниципального долга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55599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городского округа Котельники Московской области «Создание условий для оказания медицинской помощи населению городского округа Котельники Московской области на 2015-2019 годы»</a:t>
                      </a:r>
                      <a:endParaRPr lang="ru-RU" sz="1200" b="1" dirty="0"/>
                    </a:p>
                  </a:txBody>
                  <a:tcPr/>
                </a:tc>
              </a:tr>
              <a:tr h="239368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"Культура городского округа Котельники Московской области на 2014-2018 годы»</a:t>
                      </a:r>
                      <a:endParaRPr lang="ru-RU" sz="1200" b="1" dirty="0"/>
                    </a:p>
                  </a:txBody>
                  <a:tcPr/>
                </a:tc>
              </a:tr>
              <a:tr h="254616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«Образование городского округа Котельники Московской области на 2014-2018 годы»</a:t>
                      </a:r>
                      <a:endParaRPr lang="ru-RU" sz="1200" b="1" dirty="0"/>
                    </a:p>
                  </a:txBody>
                  <a:tcPr/>
                </a:tc>
              </a:tr>
              <a:tr h="253999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«Социальная защита населения городского округа Котельники Московской области» на 2014-2018 годы</a:t>
                      </a:r>
                      <a:endParaRPr lang="ru-RU" sz="1200" b="1" dirty="0"/>
                    </a:p>
                  </a:txBody>
                  <a:tcPr/>
                </a:tc>
              </a:tr>
              <a:tr h="121919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«Спорт в городском округе Котельники Московской области на 2014-2018 годы»</a:t>
                      </a:r>
                      <a:endParaRPr lang="ru-RU" sz="1200" b="1" dirty="0"/>
                    </a:p>
                  </a:txBody>
                  <a:tcPr/>
                </a:tc>
              </a:tr>
              <a:tr h="371399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имущественно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-земельных отношений в городском округе Котельники Московской области на 2014-2018 годы»</a:t>
                      </a:r>
                      <a:endParaRPr lang="ru-RU" sz="1200" b="1" dirty="0"/>
                    </a:p>
                  </a:txBody>
                  <a:tcPr/>
                </a:tc>
              </a:tr>
              <a:tr h="233679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«Экология и окружающая среда городского округа Котельники Московской области на 2015-2019 годы»</a:t>
                      </a:r>
                      <a:endParaRPr lang="ru-RU" sz="1200" b="1" dirty="0"/>
                    </a:p>
                  </a:txBody>
                  <a:tcPr/>
                </a:tc>
              </a:tr>
              <a:tr h="325119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городского округа Котельники Московской области «Безопасность городского округа Котельники Московской области на 2014-2018 годы»</a:t>
                      </a:r>
                      <a:endParaRPr lang="ru-RU" sz="1200" b="1" dirty="0"/>
                    </a:p>
                  </a:txBody>
                  <a:tcPr/>
                </a:tc>
              </a:tr>
              <a:tr h="233679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«Жилище городского округа Котельники Московской области на 2014-2024 годы»</a:t>
                      </a:r>
                      <a:endParaRPr lang="ru-RU" sz="1200" b="1" dirty="0"/>
                    </a:p>
                  </a:txBody>
                  <a:tcPr/>
                </a:tc>
              </a:tr>
              <a:tr h="396239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жилищно-коммунального хозяйства городского округа Котельники Московской области на 2014-2018 годы»</a:t>
                      </a:r>
                      <a:endParaRPr lang="ru-RU" sz="1200" b="1" dirty="0"/>
                    </a:p>
                  </a:txBody>
                  <a:tcPr/>
                </a:tc>
              </a:tr>
              <a:tr h="305894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городского округа Котельники Московской области «Муниципальное управление» на 2015-2019 годы</a:t>
                      </a:r>
                      <a:endParaRPr lang="ru-RU" sz="1200" b="1" dirty="0"/>
                    </a:p>
                  </a:txBody>
                  <a:tcPr/>
                </a:tc>
              </a:tr>
              <a:tr h="305894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«Предпринимательство городского округа Котельники Московской области на 2015-2019 годы»</a:t>
                      </a:r>
                      <a:endParaRPr lang="ru-RU" sz="1200" b="1" dirty="0"/>
                    </a:p>
                  </a:txBody>
                  <a:tcPr/>
                </a:tc>
              </a:tr>
              <a:tr h="39894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Муниципальная программа «Информирование населения о деятельности органов местного самоуправления городского округа Котельники Московской области» на 2015-2019 годы</a:t>
                      </a:r>
                      <a:endParaRPr lang="ru-RU" sz="1200" b="1" dirty="0"/>
                    </a:p>
                  </a:txBody>
                  <a:tcPr/>
                </a:tc>
              </a:tr>
              <a:tr h="39894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Муниципальная программа «Развитие и функционирование дорожно-транспортного комплекса городского округа Котельники Московской области на 2014-2018 годы»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5181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Муниципальная программа «Энергосбережение и повышение энергетической эффективности в городском округе Котельники Московской области на 2015-2019 годы»</a:t>
                      </a:r>
                      <a:endParaRPr lang="ru-RU" sz="1200" b="1" dirty="0"/>
                    </a:p>
                  </a:txBody>
                  <a:tcPr/>
                </a:tc>
              </a:tr>
              <a:tr h="25181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Муниципальная программа «Архитектура и градостроительство</a:t>
                      </a:r>
                      <a:r>
                        <a:rPr lang="ru-RU" sz="1200" b="1" baseline="0" dirty="0" smtClean="0"/>
                        <a:t> городского округа Котельники Московской области на 2014-2019 годы»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280" y="-375920"/>
            <a:ext cx="12014200" cy="7518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городского округа Котельники Московской области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887363577"/>
              </p:ext>
            </p:extLst>
          </p:nvPr>
        </p:nvGraphicFramePr>
        <p:xfrm>
          <a:off x="1877326" y="1481121"/>
          <a:ext cx="8784974" cy="528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326369" y="6024583"/>
            <a:ext cx="2016224" cy="4538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0700  Образование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600 957 </a:t>
            </a:r>
            <a:r>
              <a:rPr lang="ru-RU" sz="1000" b="1" dirty="0"/>
              <a:t>тыс.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59042" y="3145976"/>
            <a:ext cx="2006579" cy="6622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0400  Национальная экономика  </a:t>
            </a:r>
            <a:r>
              <a:rPr lang="ru-RU" sz="1000" b="1" dirty="0" smtClean="0"/>
              <a:t>26 898,2 </a:t>
            </a:r>
            <a:r>
              <a:rPr lang="ru-RU" sz="1000" b="1" dirty="0"/>
              <a:t>тыс. 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54193"/>
            <a:ext cx="118998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ГОРОДСКОГО ОКРУГА КОТЕЛЬНИКИ ПО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РАЗДЕЛАМ БЮДЖЕТНОЙ КЛАССИФИКАЦИИ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2016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год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6603" y="3501191"/>
            <a:ext cx="2016224" cy="461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52 864 </a:t>
            </a:r>
            <a:r>
              <a:rPr lang="ru-RU" sz="1000" b="1" dirty="0"/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63702" y="6253420"/>
            <a:ext cx="2016224" cy="4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0800  Культура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78 613</a:t>
            </a:r>
            <a:r>
              <a:rPr lang="ru-RU" sz="1000" b="1" dirty="0"/>
              <a:t> </a:t>
            </a:r>
            <a:r>
              <a:rPr lang="ru-RU" sz="1000" b="1" dirty="0" smtClean="0"/>
              <a:t> </a:t>
            </a:r>
            <a:r>
              <a:rPr lang="ru-RU" sz="1000" b="1" dirty="0"/>
              <a:t>тыс.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75574" y="2506357"/>
            <a:ext cx="1976256" cy="6247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300"/>
              <a:defRPr/>
            </a:pPr>
            <a:r>
              <a:rPr lang="ru-RU" sz="1000" b="1" dirty="0" smtClean="0"/>
              <a:t> Обслуживание </a:t>
            </a:r>
            <a:r>
              <a:rPr lang="ru-RU" sz="1000" b="1" dirty="0"/>
              <a:t>государственного и муниципального </a:t>
            </a:r>
            <a:r>
              <a:rPr lang="ru-RU" sz="1000" b="1" dirty="0" smtClean="0"/>
              <a:t>долга  7 268 </a:t>
            </a:r>
            <a:r>
              <a:rPr lang="ru-RU" sz="1000" b="1" dirty="0"/>
              <a:t>тыс. руб.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58896" y="2098097"/>
            <a:ext cx="2605156" cy="7099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0300  Национальная безопасность и правоохранительная деятельность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17 089 </a:t>
            </a:r>
            <a:r>
              <a:rPr lang="ru-RU" sz="1000" b="1" dirty="0"/>
              <a:t>тыс.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33078" y="4356950"/>
            <a:ext cx="2125171" cy="5109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000"/>
              <a:defRPr/>
            </a:pPr>
            <a:r>
              <a:rPr lang="ru-RU" sz="1000" b="1" dirty="0" smtClean="0"/>
              <a:t> Социальная политика            45 854,8 </a:t>
            </a:r>
            <a:r>
              <a:rPr lang="ru-RU" sz="1000" b="1" dirty="0"/>
              <a:t>тыс. руб.</a:t>
            </a:r>
          </a:p>
        </p:txBody>
      </p:sp>
      <p:pic>
        <p:nvPicPr>
          <p:cNvPr id="2870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845" y="5582424"/>
            <a:ext cx="5762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1" y="1989138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7228" y="5938757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3773" y="5520251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538" y="1700214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7576" y="4490466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008" y="3227131"/>
            <a:ext cx="617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2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059" y="4448398"/>
            <a:ext cx="5794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Рисунок 75" descr="sz_logo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544" y="2057040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75501" y="1111311"/>
            <a:ext cx="2088232" cy="5492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0200 Национальная оборона </a:t>
            </a:r>
          </a:p>
          <a:p>
            <a:pPr>
              <a:defRPr/>
            </a:pPr>
            <a:r>
              <a:rPr lang="ru-RU" sz="1000" b="1" dirty="0" smtClean="0"/>
              <a:t>1 548 </a:t>
            </a:r>
            <a:r>
              <a:rPr lang="ru-RU" sz="1000" b="1" dirty="0"/>
              <a:t>тыс.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186796" y="1016627"/>
            <a:ext cx="242844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268 821 </a:t>
            </a:r>
            <a:r>
              <a:rPr lang="ru-RU" sz="1000" b="1" dirty="0"/>
              <a:t>тыс. руб.</a:t>
            </a:r>
          </a:p>
        </p:txBody>
      </p:sp>
      <p:pic>
        <p:nvPicPr>
          <p:cNvPr id="28720" name="Picture 8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332" y="3152215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5049061" y="3170198"/>
            <a:ext cx="2333625" cy="2179637"/>
          </a:xfrm>
          <a:prstGeom prst="roundRect">
            <a:avLst>
              <a:gd name="adj" fmla="val 50000"/>
            </a:avLst>
          </a:prstGeom>
          <a:blipFill dpi="0" rotWithShape="1">
            <a:blip r:embed="rId17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бюджета 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городского округа Котельники </a:t>
            </a: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1 273 220,8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</a:t>
            </a: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руб.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8988920" y="4149275"/>
            <a:ext cx="2428444" cy="461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0500  ЖКХ </a:t>
            </a:r>
            <a:r>
              <a:rPr lang="ru-RU" sz="1000" b="1" dirty="0" smtClean="0"/>
              <a:t>  88 573,8 тыс</a:t>
            </a:r>
            <a:r>
              <a:rPr lang="ru-RU" sz="1000" b="1" dirty="0"/>
              <a:t>. руб.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859940" y="4998466"/>
            <a:ext cx="2104112" cy="726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600"/>
              <a:defRPr/>
            </a:pPr>
            <a:r>
              <a:rPr lang="ru-RU" sz="1000" b="1" dirty="0" smtClean="0"/>
              <a:t>Охрана </a:t>
            </a:r>
            <a:r>
              <a:rPr lang="ru-RU" sz="1000" b="1" dirty="0"/>
              <a:t>окружающей среды </a:t>
            </a:r>
            <a:r>
              <a:rPr lang="ru-RU" sz="1000" b="1" dirty="0" smtClean="0"/>
              <a:t>343 </a:t>
            </a:r>
            <a:r>
              <a:rPr lang="ru-RU" sz="1000" b="1" dirty="0"/>
              <a:t>тыс. руб.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608319" y="5251881"/>
            <a:ext cx="2104112" cy="726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/>
              <a:t>0900 Здравоохранение</a:t>
            </a:r>
            <a:br>
              <a:rPr lang="ru-RU" sz="1000" b="1" dirty="0" smtClean="0"/>
            </a:br>
            <a:r>
              <a:rPr lang="ru-RU" sz="1000" b="1" dirty="0" smtClean="0"/>
              <a:t>6 374 </a:t>
            </a:r>
            <a:r>
              <a:rPr lang="ru-RU" sz="1000" b="1" dirty="0" err="1" smtClean="0"/>
              <a:t>тыс.руб</a:t>
            </a:r>
            <a:endParaRPr lang="ru-RU" sz="1000" b="1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2262914" y="1542534"/>
            <a:ext cx="1800200" cy="6247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/>
              <a:t>1400 Межбюджетные трансферты</a:t>
            </a:r>
          </a:p>
          <a:p>
            <a:pPr>
              <a:defRPr/>
            </a:pPr>
            <a:r>
              <a:rPr lang="ru-RU" sz="1000" b="1" dirty="0" smtClean="0"/>
              <a:t>78 017 тыс. руб.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3642951952"/>
      </p:ext>
    </p:extLst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815340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Расходы бюджета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городского округа Котельники  </a:t>
            </a:r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 социальную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сферу (в тыс. руб.)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9143746"/>
              </p:ext>
            </p:extLst>
          </p:nvPr>
        </p:nvGraphicFramePr>
        <p:xfrm>
          <a:off x="518160" y="3084095"/>
          <a:ext cx="11084560" cy="3773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508"/>
                <a:gridCol w="1423260"/>
                <a:gridCol w="1501246"/>
                <a:gridCol w="1579233"/>
                <a:gridCol w="1286782"/>
                <a:gridCol w="1442755"/>
                <a:gridCol w="1325776"/>
              </a:tblGrid>
              <a:tr h="44606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2015 год (факт)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2016 год (факт)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2017 год (факт)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67075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Удельный вес в общем</a:t>
                      </a:r>
                      <a:r>
                        <a:rPr lang="ru-RU" sz="1200" baseline="0" dirty="0" smtClean="0"/>
                        <a:t> объеме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Объем расходов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Удельный вес в общем объеме расходов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Объем расходов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Удельный вес в общем объеме расходов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5750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 расходов</a:t>
                      </a:r>
                      <a:r>
                        <a:rPr lang="ru-RU" sz="1400" baseline="0" dirty="0" smtClean="0"/>
                        <a:t> на социальную сферу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880 614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64,8</a:t>
                      </a: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778 </a:t>
                      </a:r>
                      <a:r>
                        <a:rPr lang="ru-RU" sz="1400" dirty="0" smtClean="0"/>
                        <a:t>288,8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61,1%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1 127 </a:t>
                      </a:r>
                      <a:r>
                        <a:rPr lang="ru-RU" sz="1400" dirty="0" smtClean="0"/>
                        <a:t>579,8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65,3</a:t>
                      </a: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</a:tr>
              <a:tr h="3382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660 032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52,9</a:t>
                      </a: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600 957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47,2</a:t>
                      </a:r>
                      <a:r>
                        <a:rPr lang="ru-RU" sz="1400" dirty="0" smtClean="0"/>
                        <a:t>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874 825</a:t>
                      </a:r>
                      <a:r>
                        <a:rPr lang="ru-RU" sz="1400" dirty="0" smtClean="0"/>
                        <a:t>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r>
                        <a:rPr lang="en-US" sz="1400" dirty="0" smtClean="0"/>
                        <a:t>0,6</a:t>
                      </a: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</a:tr>
              <a:tr h="3382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81 658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6,5</a:t>
                      </a: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78 613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6,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</a:t>
                      </a:r>
                      <a:r>
                        <a:rPr lang="en-US" sz="1400" baseline="0" dirty="0" smtClean="0"/>
                        <a:t> 452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4,4</a:t>
                      </a: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</a:tr>
              <a:tr h="3382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36 358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2,9</a:t>
                      </a: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 </a:t>
                      </a:r>
                      <a:r>
                        <a:rPr lang="ru-RU" sz="1400" dirty="0" smtClean="0"/>
                        <a:t>854,8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3,6</a:t>
                      </a:r>
                      <a:r>
                        <a:rPr lang="ru-RU" sz="1400" dirty="0" smtClean="0"/>
                        <a:t>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41 08</a:t>
                      </a:r>
                      <a:r>
                        <a:rPr lang="ru-RU" sz="1400" dirty="0" smtClean="0"/>
                        <a:t>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2,4</a:t>
                      </a: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30 566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2,4</a:t>
                      </a: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52 864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4,1</a:t>
                      </a: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135 </a:t>
                      </a:r>
                      <a:r>
                        <a:rPr lang="ru-RU" sz="1400" dirty="0" smtClean="0"/>
                        <a:t>214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7,8</a:t>
                      </a: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7932073"/>
              </p:ext>
            </p:extLst>
          </p:nvPr>
        </p:nvGraphicFramePr>
        <p:xfrm>
          <a:off x="1788984" y="954088"/>
          <a:ext cx="8856984" cy="2012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3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3351214" y="631825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8000"/>
                </a:solidFill>
                <a:latin typeface="Arial" panose="020B0604020202020204" pitchFamily="34" charset="0"/>
              </a:rPr>
              <a:t>Оказание услуг в сфере образования осуществляют:</a:t>
            </a:r>
            <a:endParaRPr lang="ru-RU" altLang="ru-RU" sz="180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00" y="142876"/>
            <a:ext cx="11201399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ОСНОВНЫЕ НАПРАВЛЕНИЯ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5610" y="1199028"/>
            <a:ext cx="3561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7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дошкольных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учреждения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38726" y="1252539"/>
            <a:ext cx="2936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3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общеобразовательных</a:t>
            </a:r>
          </a:p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учреждения</a:t>
            </a:r>
          </a:p>
          <a:p>
            <a:pPr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62979" y="1028699"/>
            <a:ext cx="26479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3 учреждение дополнительного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образования в сфере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культуры, физической культуры и спорта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7287" y="6031275"/>
            <a:ext cx="2150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3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учреждения культуры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458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9691" y="4118920"/>
            <a:ext cx="3086708" cy="190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6" descr="C:\Users\Федор\Pictures\RUS_3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2425396"/>
            <a:ext cx="3082931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340090" y="6020108"/>
            <a:ext cx="3496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2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учреждения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в сфере физической культуры 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спорта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4592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35" y="4028435"/>
            <a:ext cx="3237469" cy="200284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1" y="1688405"/>
            <a:ext cx="3908857" cy="1985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" y="3831409"/>
            <a:ext cx="4061254" cy="2613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93" y="1840929"/>
            <a:ext cx="3457966" cy="199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97688"/>
            <a:ext cx="10972800" cy="7386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Контактная информация и обратная связь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marL="0" indent="0" algn="ctr">
              <a:buNone/>
              <a:defRPr/>
            </a:pPr>
            <a:r>
              <a:rPr lang="ru-RU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управлением финансов администрации городского </a:t>
            </a:r>
            <a:r>
              <a:rPr lang="ru-RU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округа </a:t>
            </a:r>
            <a:r>
              <a:rPr lang="ru-RU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Котельники Московской области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Адрес: 140054, Московская область, г. Котельники, Дзержинское ш.,5/4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Телефон: 8(495) 554-45-08 Администрация городского округа Котельники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Телефон:8 (495) 559-97-55 Управление финансов администрации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Режим работы: Понедельник-пятница с 9:00 до 18:00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Перерыв с 13:00 – 14:00 Выходные дни: суббота, воскресенье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Интернет сайт: Муниципального образования городского округа Котельники </a:t>
            </a:r>
            <a:r>
              <a:rPr lang="en-US" sz="2400" dirty="0" smtClean="0">
                <a:solidFill>
                  <a:srgbClr val="002060"/>
                </a:solidFill>
              </a:rPr>
              <a:t>http</a:t>
            </a:r>
            <a:r>
              <a:rPr lang="en-US" sz="2400" dirty="0">
                <a:solidFill>
                  <a:srgbClr val="002060"/>
                </a:solidFill>
              </a:rPr>
              <a:t>://www.kotelniki.ru/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7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1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Бюджет </a:t>
            </a: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для 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граждан </a:t>
            </a: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познакомит вас с 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основными положениями бюджета городского округа Котельники.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  <a:cs typeface="Arial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" y="1701800"/>
            <a:ext cx="6572883" cy="515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91867" y="2146300"/>
            <a:ext cx="53001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00CC00"/>
                </a:solidFill>
                <a:latin typeface="Arial Black" panose="020B0A04020102020204" pitchFamily="34" charset="0"/>
                <a:cs typeface="Arial" charset="0"/>
              </a:rPr>
              <a:t>Граждане 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9492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920" y="193676"/>
            <a:ext cx="6865937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ОСНОВНЫЕ ПОНЯТИЯ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76680" y="4797426"/>
            <a:ext cx="9359900" cy="10795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 Black" panose="020B0A04020102020204" pitchFamily="34" charset="0"/>
              </a:rPr>
              <a:t>Дефицит бюджета -</a:t>
            </a:r>
          </a:p>
          <a:p>
            <a:pPr algn="ctr">
              <a:defRPr/>
            </a:pPr>
            <a:r>
              <a:rPr lang="ru-RU" sz="1600" dirty="0">
                <a:latin typeface="Arial Black" panose="020B0A04020102020204" pitchFamily="34" charset="0"/>
              </a:rPr>
              <a:t>превышение расходов бюджета над его доходами</a:t>
            </a:r>
          </a:p>
          <a:p>
            <a:pPr algn="ctr">
              <a:defRPr/>
            </a:pPr>
            <a:r>
              <a:rPr lang="ru-RU" sz="1600" dirty="0">
                <a:latin typeface="Arial Black" panose="020B0A04020102020204" pitchFamily="34" charset="0"/>
              </a:rPr>
              <a:t>Профицит бюджета</a:t>
            </a:r>
          </a:p>
          <a:p>
            <a:pPr algn="ctr">
              <a:defRPr/>
            </a:pPr>
            <a:r>
              <a:rPr lang="ru-RU" sz="1600" dirty="0">
                <a:latin typeface="Arial Black" panose="020B0A04020102020204" pitchFamily="34" charset="0"/>
              </a:rPr>
              <a:t>превышение доходов бюджета над его расходами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0900" y="3622675"/>
            <a:ext cx="5029201" cy="9588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Black" panose="020B0A04020102020204" pitchFamily="34" charset="0"/>
              </a:rPr>
              <a:t>Доходы бюджета -поступающие в бюджет денежные средства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71220" y="6019800"/>
            <a:ext cx="10121900" cy="68897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 Black" panose="020B0A04020102020204" pitchFamily="34" charset="0"/>
              </a:rPr>
              <a:t>Обязательное требование, предъявляемое к составлению и</a:t>
            </a:r>
          </a:p>
          <a:p>
            <a:pPr algn="ctr">
              <a:defRPr/>
            </a:pPr>
            <a:r>
              <a:rPr lang="ru-RU" sz="1600" dirty="0">
                <a:latin typeface="Arial Black" panose="020B0A04020102020204" pitchFamily="34" charset="0"/>
              </a:rPr>
              <a:t>Утверждению бюджета – это его сбалансированность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00019" y="3626963"/>
            <a:ext cx="5095874" cy="103028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Black" panose="020B0A04020102020204" pitchFamily="34" charset="0"/>
              </a:rPr>
              <a:t>Расходы бюджета -выплачиваемые из бюджета денежные средства</a:t>
            </a: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1" y="1412875"/>
            <a:ext cx="22701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6" y="1363663"/>
            <a:ext cx="2314575" cy="22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3956051" y="971551"/>
            <a:ext cx="733425" cy="7842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0800000">
            <a:off x="8147051" y="777876"/>
            <a:ext cx="733425" cy="78422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40000"/>
                <a:lumOff val="60000"/>
              </a:schemeClr>
            </a:gs>
            <a:gs pos="42000">
              <a:srgbClr val="FFFF00"/>
            </a:gs>
            <a:gs pos="1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www.ikirov.ru/files/1210/kr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836613"/>
            <a:ext cx="9124950" cy="5905500"/>
          </a:xfrm>
          <a:prstGeom prst="rect">
            <a:avLst/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42000">
                <a:srgbClr val="FFFF00"/>
              </a:gs>
              <a:gs pos="25000">
                <a:schemeClr val="bg2">
                  <a:tint val="83000"/>
                  <a:satMod val="320000"/>
                </a:schemeClr>
              </a:gs>
              <a:gs pos="100000">
                <a:schemeClr val="bg2">
                  <a:shade val="15000"/>
                  <a:satMod val="320000"/>
                </a:schemeClr>
              </a:gs>
            </a:gsLst>
            <a:path path="circle">
              <a:fillToRect l="10000" t="110000" r="10000" b="100000"/>
            </a:path>
          </a:gradFill>
          <a:ln>
            <a:noFill/>
          </a:ln>
          <a:extLst/>
        </p:spPr>
      </p:pic>
      <p:sp>
        <p:nvSpPr>
          <p:cNvPr id="4" name="Прямоугольник 3"/>
          <p:cNvSpPr/>
          <p:nvPr/>
        </p:nvSpPr>
        <p:spPr>
          <a:xfrm>
            <a:off x="5951538" y="4868864"/>
            <a:ext cx="45720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Межбюджетные отношения </a:t>
            </a: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–взаимоотношения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4488" y="1412875"/>
            <a:ext cx="3617912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CC00"/>
                </a:solidFill>
                <a:latin typeface="Arial Black" panose="020B0A04020102020204" pitchFamily="34" charset="0"/>
                <a:cs typeface="Arial" charset="0"/>
              </a:rPr>
              <a:t>Межбюджетные трансферты </a:t>
            </a:r>
            <a:r>
              <a:rPr lang="ru-RU" b="1" dirty="0">
                <a:solidFill>
                  <a:srgbClr val="00CC00"/>
                </a:solidFill>
                <a:latin typeface="Arial" charset="0"/>
                <a:cs typeface="Arial" charset="0"/>
              </a:rPr>
              <a:t>–средства, предоставляемые одним бюджетом бюджетной системы Российской Федерации другому бюджету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5001" y="142876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МЕЖБЮДЖЕТНЫЕ ТРАНСФЕРТЫ</a:t>
            </a:r>
          </a:p>
        </p:txBody>
      </p:sp>
    </p:spTree>
    <p:extLst>
      <p:ext uri="{BB962C8B-B14F-4D97-AF65-F5344CB8AC3E}">
        <p14:creationId xmlns:p14="http://schemas.microsoft.com/office/powerpoint/2010/main" val="6575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FFFF00"/>
            </a:gs>
            <a:gs pos="19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900" y="836613"/>
            <a:ext cx="11785600" cy="568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областного бюджета в бюджет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Котельники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перечисляются межбюджетные трансферты в форме:</a:t>
            </a:r>
          </a:p>
          <a:p>
            <a:pPr>
              <a:defRPr/>
            </a:pP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Субсидий-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расходных обязательств муниципального образования по вопросам местного значения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Субвенций-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выполнение переданных государственных полномочий Российской Федерации 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Иных межбюджетных трансфертов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2641" y="153036"/>
            <a:ext cx="8551546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МЕЖБЮДЖЕТНЫЕ ТРАНСФЕРТЫ</a:t>
            </a:r>
          </a:p>
        </p:txBody>
      </p:sp>
    </p:spTree>
    <p:extLst>
      <p:ext uri="{BB962C8B-B14F-4D97-AF65-F5344CB8AC3E}">
        <p14:creationId xmlns:p14="http://schemas.microsoft.com/office/powerpoint/2010/main" val="37376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901700" y="692151"/>
            <a:ext cx="1080770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 dirty="0">
                  <a:latin typeface="Constantia" pitchFamily="18" charset="0"/>
                </a:rPr>
                <a:t>Этапы формирования </a:t>
              </a:r>
              <a:r>
                <a:rPr lang="ru-RU" altLang="ru-RU" sz="3600" dirty="0" smtClean="0">
                  <a:latin typeface="Constantia" pitchFamily="18" charset="0"/>
                </a:rPr>
                <a:t>и исполнения бюджета</a:t>
              </a:r>
              <a:endParaRPr lang="ru-RU" altLang="ru-RU" sz="3600" dirty="0">
                <a:latin typeface="Constantia" pitchFamily="18" charset="0"/>
              </a:endParaRP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1590675"/>
            <a:ext cx="11709399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6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91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2378"/>
            <a:ext cx="10972800" cy="7990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Основные показатели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социально -экономического развития городского округа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Котельники Московской области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202538"/>
              </p:ext>
            </p:extLst>
          </p:nvPr>
        </p:nvGraphicFramePr>
        <p:xfrm>
          <a:off x="815545" y="1021491"/>
          <a:ext cx="10766854" cy="5533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7135"/>
                <a:gridCol w="940793"/>
                <a:gridCol w="1283227"/>
                <a:gridCol w="1283227"/>
                <a:gridCol w="1283227"/>
                <a:gridCol w="1283227"/>
                <a:gridCol w="1276018"/>
              </a:tblGrid>
              <a:tr h="920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Показатели</a:t>
                      </a:r>
                      <a:endParaRPr lang="ru-RU" sz="8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Единицы измерения</a:t>
                      </a:r>
                      <a:endParaRPr lang="ru-RU" sz="8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Оценка</a:t>
                      </a:r>
                      <a:endParaRPr lang="ru-RU" sz="8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Прогноз</a:t>
                      </a:r>
                      <a:endParaRPr lang="ru-RU" sz="8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2015</a:t>
                      </a:r>
                      <a:endParaRPr lang="ru-RU" sz="8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2016</a:t>
                      </a:r>
                      <a:endParaRPr lang="ru-RU" sz="800" b="1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ru-RU" sz="8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8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2019</a:t>
                      </a:r>
                      <a:endParaRPr lang="ru-RU" sz="8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9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 smtClean="0">
                          <a:effectLst/>
                          <a:latin typeface="Arial Black" panose="020B0A04020102020204" pitchFamily="34" charset="0"/>
                        </a:rPr>
                        <a:t>млн.руб</a:t>
                      </a:r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. в ценах соответствующих лет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8 756,2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9 202,8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9 802,8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10 530,7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11 368,1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8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Темп роста объема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75,4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105,1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106,5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107,4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108,0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1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Инвестиции в основной капитал за счет всех источников финансирования 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млн.руб. в ценах соответствующих лет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8 279,90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7 600,00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7 070,00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6 200,00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6 810,00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7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Индекс физического объема инвестиций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процент к предыдущему году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73,7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86,6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88,6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83,9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105,4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6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Индекс потребительских цен в среднем за год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% к предыдущему году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112,9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105,4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104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104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104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4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Оборот розничной торговли 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млн.руб. в ценах соответствующих лет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72 706,3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79 087,8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84 358,8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89 557,3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94 536,7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87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процент к предыдущему году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100,0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101,0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101,2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101,3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101,5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Объем платных услуг населению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млрд.руб.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2 778,5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3 050,4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3 281,1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3 512,1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3 804,2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06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Индекс физического объема платных услуг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процент к предыдущему году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74,5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100,5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100,6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100,7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102,2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7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Среднегодовая численность населения 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человек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42 218,0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44 023,0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45 758,0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47 408,0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48 894,0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8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Естественный прирост населения за год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человек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185,0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165,0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172,0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172,0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174,0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8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Миграционный прирост населения за год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человек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1 635,0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1 625,0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1 508,0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1 448,0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1 178,0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31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7640" y="435445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1992313" y="1065213"/>
            <a:ext cx="8640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dirty="0"/>
              <a:t>Представляет собой деятельность органов местного самоуправления </a:t>
            </a:r>
            <a:r>
              <a:rPr lang="ru-RU" dirty="0" smtClean="0"/>
              <a:t>городского округа Котельники </a:t>
            </a:r>
            <a:r>
              <a:rPr lang="ru-RU" dirty="0"/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89966411"/>
              </p:ext>
            </p:extLst>
          </p:nvPr>
        </p:nvGraphicFramePr>
        <p:xfrm>
          <a:off x="1703512" y="2542540"/>
          <a:ext cx="8676456" cy="2686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35864" y="5229226"/>
            <a:ext cx="2447925" cy="360363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7575" y="5661026"/>
            <a:ext cx="2592388" cy="35877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1774825" y="5581651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774825" y="6091239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10417175" y="5588001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7824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9625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824789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6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1825</TotalTime>
  <Words>2457</Words>
  <Application>Microsoft Office PowerPoint</Application>
  <PresentationFormat>Произвольный</PresentationFormat>
  <Paragraphs>685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Бюджет для граждан  городского округа  Котельники Московской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показатели социально -экономического развития городского округа Котельники Московской области</vt:lpstr>
      <vt:lpstr>Презентация PowerPoint</vt:lpstr>
      <vt:lpstr>Презентация PowerPoint</vt:lpstr>
      <vt:lpstr>  Документы, на основании которых  составляется проект бюджета   городского округа Котельники Московской области </vt:lpstr>
      <vt:lpstr>Презентация PowerPoint</vt:lpstr>
      <vt:lpstr>Динамика доходной и расходной части бюджета городского округа Котельники в 2015-2017 Г. (тыс. руб.)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Муниципальные программы городского округа Котельники Московской области</vt:lpstr>
      <vt:lpstr>Презентация PowerPoint</vt:lpstr>
      <vt:lpstr>Расходы бюджета городского округа Котельники  на социальную сферу (в тыс. руб.)</vt:lpstr>
      <vt:lpstr>Презентация PowerPoint</vt:lpstr>
      <vt:lpstr>Контактная информация и обратная связь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NFU02PC</dc:creator>
  <cp:lastModifiedBy>user</cp:lastModifiedBy>
  <cp:revision>208</cp:revision>
  <cp:lastPrinted>2017-02-27T09:17:48Z</cp:lastPrinted>
  <dcterms:created xsi:type="dcterms:W3CDTF">2016-04-01T09:24:24Z</dcterms:created>
  <dcterms:modified xsi:type="dcterms:W3CDTF">2017-03-14T06:38:37Z</dcterms:modified>
</cp:coreProperties>
</file>