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51" r:id="rId1"/>
  </p:sldMasterIdLst>
  <p:notesMasterIdLst>
    <p:notesMasterId r:id="rId17"/>
  </p:notesMasterIdLst>
  <p:sldIdLst>
    <p:sldId id="302" r:id="rId2"/>
    <p:sldId id="368" r:id="rId3"/>
    <p:sldId id="369" r:id="rId4"/>
    <p:sldId id="370" r:id="rId5"/>
    <p:sldId id="337" r:id="rId6"/>
    <p:sldId id="353" r:id="rId7"/>
    <p:sldId id="380" r:id="rId8"/>
    <p:sldId id="381" r:id="rId9"/>
    <p:sldId id="340" r:id="rId10"/>
    <p:sldId id="385" r:id="rId11"/>
    <p:sldId id="382" r:id="rId12"/>
    <p:sldId id="341" r:id="rId13"/>
    <p:sldId id="383" r:id="rId14"/>
    <p:sldId id="384" r:id="rId15"/>
    <p:sldId id="299" r:id="rId1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9999"/>
    <a:srgbClr val="980286"/>
    <a:srgbClr val="FF0066"/>
    <a:srgbClr val="000000"/>
    <a:srgbClr val="CCB5D9"/>
    <a:srgbClr val="934103"/>
    <a:srgbClr val="059513"/>
    <a:srgbClr val="077C93"/>
    <a:srgbClr val="C2DF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0334" autoAdjust="0"/>
  </p:normalViewPr>
  <p:slideViewPr>
    <p:cSldViewPr>
      <p:cViewPr varScale="1">
        <p:scale>
          <a:sx n="105" d="100"/>
          <a:sy n="105" d="100"/>
        </p:scale>
        <p:origin x="90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56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56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местного бюджета, сложившаяся по итогам исполнения бюджета за 1 полугодие 2017 года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17"/>
            <c:spPr>
              <a:solidFill>
                <a:srgbClr val="F09415">
                  <a:lumMod val="50000"/>
                </a:srgbClr>
              </a:solidFill>
            </c:spPr>
          </c:dPt>
          <c:dPt>
            <c:idx val="1"/>
            <c:bubble3D val="0"/>
            <c:spPr>
              <a:solidFill>
                <a:srgbClr val="9D360E">
                  <a:lumMod val="60000"/>
                  <a:lumOff val="40000"/>
                </a:srgbClr>
              </a:solidFill>
            </c:spPr>
          </c:dPt>
          <c:dLbls>
            <c:dLbl>
              <c:idx val="0"/>
              <c:layout>
                <c:manualLayout>
                  <c:x val="-0.17716691029845918"/>
                  <c:y val="-0.12804389034703995"/>
                </c:manualLayout>
              </c:layout>
              <c:tx>
                <c:rich>
                  <a:bodyPr/>
                  <a:lstStyle/>
                  <a:p>
                    <a:pPr>
                      <a:defRPr sz="1656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/>
                      <a:t>60,80 %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136603614203397"/>
                  <c:y val="3.9875692621755617E-2"/>
                </c:manualLayout>
              </c:layout>
              <c:tx>
                <c:rich>
                  <a:bodyPr/>
                  <a:lstStyle/>
                  <a:p>
                    <a:pPr>
                      <a:defRPr sz="1656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/>
                      <a:t>39,20</a:t>
                    </a:r>
                    <a:r>
                      <a:rPr lang="en-US" baseline="0"/>
                      <a:t> </a:t>
                    </a:r>
                    <a:r>
                      <a:rPr lang="en-US"/>
                      <a:t>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35049">
                <a:noFill/>
              </a:ln>
            </c:spPr>
            <c:txPr>
              <a:bodyPr/>
              <a:lstStyle/>
              <a:p>
                <a:pPr>
                  <a:defRPr sz="1656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'Диаграммы доходы'!$A$3:$B$4</c:f>
              <c:strCache>
                <c:ptCount val="2"/>
                <c:pt idx="0">
                  <c:v>Налоговые и неналоговые доходы (363381,0 тыс. руб.)</c:v>
                </c:pt>
                <c:pt idx="1">
                  <c:v>Безвозмездные поступления (234538,0 тыс. руб.)</c:v>
                </c:pt>
              </c:strCache>
            </c:strRef>
          </c:cat>
          <c:val>
            <c:numRef>
              <c:f>'Диаграммы доходы'!$C$3:$C$4</c:f>
              <c:numCache>
                <c:formatCode>0.00%</c:formatCode>
                <c:ptCount val="2"/>
                <c:pt idx="0">
                  <c:v>0.60799999999999998</c:v>
                </c:pt>
                <c:pt idx="1">
                  <c:v>0.39200000000000002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pattFill prst="lgCheck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</c:spPr>
    </c:plotArea>
    <c:legend>
      <c:legendPos val="r"/>
      <c:layout/>
      <c:overlay val="0"/>
      <c:txPr>
        <a:bodyPr/>
        <a:lstStyle/>
        <a:p>
          <a:pPr>
            <a:defRPr sz="1656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9D360E">
        <a:lumMod val="40000"/>
        <a:lumOff val="60000"/>
      </a:srgbClr>
    </a:soli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514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доходов, сложившаяся по итогам исполнения бюджета за 1 полугодие</a:t>
            </a:r>
            <a:r>
              <a:rPr lang="ru-RU" sz="1514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2017</a:t>
            </a:r>
            <a:r>
              <a:rPr lang="ru-RU" sz="1514">
                <a:latin typeface="Times New Roman" panose="02020603050405020304" pitchFamily="18" charset="0"/>
                <a:cs typeface="Times New Roman" panose="02020603050405020304" pitchFamily="18" charset="0"/>
              </a:rPr>
              <a:t> года</a:t>
            </a:r>
          </a:p>
        </c:rich>
      </c:tx>
      <c:layout>
        <c:manualLayout>
          <c:xMode val="edge"/>
          <c:yMode val="edge"/>
          <c:x val="0.13613553456372629"/>
          <c:y val="3.2407333975339417E-2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8256354821803E-2"/>
          <c:y val="0.2756437736949548"/>
          <c:w val="0.56468504323899371"/>
          <c:h val="0.61989319043452906"/>
        </c:manualLayout>
      </c:layout>
      <c:pie3DChart>
        <c:varyColors val="1"/>
        <c:ser>
          <c:idx val="0"/>
          <c:order val="0"/>
          <c:explosion val="10"/>
          <c:dPt>
            <c:idx val="0"/>
            <c:bubble3D val="0"/>
            <c:explosion val="14"/>
            <c:spPr>
              <a:solidFill>
                <a:srgbClr val="F09415">
                  <a:lumMod val="50000"/>
                </a:srgbClr>
              </a:solidFill>
            </c:spPr>
          </c:dPt>
          <c:dPt>
            <c:idx val="1"/>
            <c:bubble3D val="0"/>
            <c:spPr>
              <a:solidFill>
                <a:srgbClr val="9D360E">
                  <a:lumMod val="60000"/>
                  <a:lumOff val="40000"/>
                </a:srgbClr>
              </a:solidFill>
            </c:spPr>
          </c:dPt>
          <c:dLbls>
            <c:dLbl>
              <c:idx val="0"/>
              <c:layout>
                <c:manualLayout>
                  <c:x val="-0.18302509171907758"/>
                  <c:y val="-0.18276428988043161"/>
                </c:manualLayout>
              </c:layout>
              <c:tx>
                <c:rich>
                  <a:bodyPr/>
                  <a:lstStyle/>
                  <a:p>
                    <a:pPr>
                      <a:defRPr sz="1514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/>
                      <a:t>76,70 %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84981001048218"/>
                  <c:y val="7.4479075532225145E-2"/>
                </c:manualLayout>
              </c:layout>
              <c:tx>
                <c:rich>
                  <a:bodyPr/>
                  <a:lstStyle/>
                  <a:p>
                    <a:pPr>
                      <a:defRPr sz="1514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/>
                      <a:t>23,30</a:t>
                    </a:r>
                    <a:r>
                      <a:rPr lang="en-US" baseline="0"/>
                      <a:t> </a:t>
                    </a:r>
                    <a:r>
                      <a:rPr lang="en-US"/>
                      <a:t>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32050">
                <a:noFill/>
              </a:ln>
            </c:spPr>
            <c:txPr>
              <a:bodyPr/>
              <a:lstStyle/>
              <a:p>
                <a:pPr>
                  <a:defRPr sz="1514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'Диаграммы доходы'!$L$2:$L$3</c:f>
              <c:strCache>
                <c:ptCount val="2"/>
                <c:pt idx="0">
                  <c:v>Налоговые доходы              (278762,0 тыс. руб.)</c:v>
                </c:pt>
                <c:pt idx="1">
                  <c:v>Неналоговые доходы                (84619,0 тыс. руб.)</c:v>
                </c:pt>
              </c:strCache>
            </c:strRef>
          </c:cat>
          <c:val>
            <c:numRef>
              <c:f>'Диаграммы доходы'!$M$2:$M$3</c:f>
              <c:numCache>
                <c:formatCode>0.00%</c:formatCode>
                <c:ptCount val="2"/>
                <c:pt idx="0">
                  <c:v>0.76700000000000002</c:v>
                </c:pt>
                <c:pt idx="1">
                  <c:v>0.23300000000000001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pattFill prst="lgCheck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</c:spPr>
    </c:plotArea>
    <c:legend>
      <c:legendPos val="r"/>
      <c:layout>
        <c:manualLayout>
          <c:xMode val="edge"/>
          <c:yMode val="edge"/>
          <c:x val="0.63257654599831126"/>
          <c:y val="0.4220986045809022"/>
          <c:w val="0.35494315983877611"/>
          <c:h val="0.29920542306312436"/>
        </c:manualLayout>
      </c:layout>
      <c:overlay val="0"/>
      <c:txPr>
        <a:bodyPr/>
        <a:lstStyle/>
        <a:p>
          <a:pPr>
            <a:defRPr sz="1514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9D360E">
        <a:lumMod val="40000"/>
        <a:lumOff val="60000"/>
      </a:srgbClr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3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0223" y="0"/>
            <a:ext cx="29293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5BDF1-BFDF-4BF4-A46E-72A04710D74A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645" y="4722814"/>
            <a:ext cx="5409874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9"/>
            <a:ext cx="29293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0223" y="9444039"/>
            <a:ext cx="29293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6C77-C6DD-4DA1-B8F4-6EA535A3D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08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3566C1-A001-4A88-947E-CB0339D56E42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20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21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18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636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4021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325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468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919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050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40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89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48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50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6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04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57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27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77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21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  <p:sldLayoutId id="214748386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text=%D0%B1%D1%8E%D0%B4%D0%B6%D0%B5%D1%82%20%D0%BA%D0%B0%D1%80%D1%82%D0%B8%D0%BD%D0%BA%D0%B8&amp;noreask=1&amp;img_url=http://www.novostimira.com.ua/images/news/1368695774_719.jpg&amp;pos=22&amp;rpt=simage&amp;lr=24&amp;nojs=1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426170"/>
          </a:xfr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chemeClr val="bg1"/>
                </a:solidFill>
              </a:rPr>
              <a:t>Бюджет для </a:t>
            </a:r>
            <a:r>
              <a:rPr lang="ru-RU" sz="3600" b="1" i="1" dirty="0" smtClean="0">
                <a:solidFill>
                  <a:schemeClr val="bg1"/>
                </a:solidFill>
              </a:rPr>
              <a:t>граждан 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88472"/>
          </a:xfr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137160" indent="0" algn="ctr">
              <a:buNone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137160" indent="0" algn="ctr">
              <a:buNone/>
            </a:pPr>
            <a:r>
              <a:rPr lang="ru-RU" sz="32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Исполнение бюджета </a:t>
            </a:r>
            <a:endParaRPr lang="en-US" sz="3200" b="1" i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137160" indent="0" algn="ctr">
              <a:buNone/>
            </a:pPr>
            <a:r>
              <a:rPr lang="ru-RU" sz="3200" b="1" i="1" dirty="0">
                <a:ln w="50800"/>
                <a:solidFill>
                  <a:schemeClr val="bg1">
                    <a:shade val="50000"/>
                  </a:schemeClr>
                </a:solidFill>
              </a:rPr>
              <a:t>г</a:t>
            </a:r>
            <a:r>
              <a:rPr lang="ru-RU" sz="32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ородского округа </a:t>
            </a:r>
            <a:r>
              <a:rPr lang="ru-RU" sz="32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Котельники </a:t>
            </a:r>
            <a:endParaRPr lang="en-US" sz="3200" b="1" i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137160" indent="0" algn="ctr">
              <a:buNone/>
            </a:pPr>
            <a:r>
              <a:rPr lang="ru-RU" sz="32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Московской </a:t>
            </a:r>
            <a:r>
              <a:rPr lang="ru-RU" sz="32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области </a:t>
            </a:r>
            <a:endParaRPr lang="en-US" sz="3200" b="1" i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137160" indent="0" algn="ctr">
              <a:buNone/>
            </a:pPr>
            <a:r>
              <a:rPr lang="ru-RU" sz="32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за </a:t>
            </a:r>
            <a:r>
              <a:rPr lang="en-US" sz="32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 </a:t>
            </a:r>
            <a:r>
              <a:rPr lang="ru-RU" sz="32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полугодие 2017 года</a:t>
            </a: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378496" cy="142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47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46895" y="22768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72755"/>
              </p:ext>
            </p:extLst>
          </p:nvPr>
        </p:nvGraphicFramePr>
        <p:xfrm>
          <a:off x="806376" y="1247552"/>
          <a:ext cx="7603256" cy="4434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189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01580"/>
            <a:ext cx="8712968" cy="9671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chemeClr val="bg1"/>
                </a:solidFill>
                <a:latin typeface="+mn-lt"/>
              </a:rPr>
              <a:t>Д</a:t>
            </a:r>
            <a:r>
              <a:rPr lang="ru-RU" sz="1800" dirty="0" smtClean="0">
                <a:solidFill>
                  <a:schemeClr val="bg1"/>
                </a:solidFill>
                <a:latin typeface="+mn-lt"/>
              </a:rPr>
              <a:t>оля </a:t>
            </a:r>
            <a:r>
              <a:rPr lang="ru-RU" sz="1800" dirty="0">
                <a:solidFill>
                  <a:schemeClr val="bg1"/>
                </a:solidFill>
                <a:latin typeface="+mn-lt"/>
              </a:rPr>
              <a:t>безвозмездных поступлений за </a:t>
            </a: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I </a:t>
            </a:r>
            <a:r>
              <a:rPr lang="ru-RU" sz="1800" dirty="0" smtClean="0">
                <a:solidFill>
                  <a:schemeClr val="bg1"/>
                </a:solidFill>
                <a:latin typeface="+mn-lt"/>
              </a:rPr>
              <a:t>полугодие </a:t>
            </a:r>
            <a:r>
              <a:rPr lang="ru-RU" sz="1800" dirty="0">
                <a:solidFill>
                  <a:schemeClr val="bg1"/>
                </a:solidFill>
                <a:latin typeface="+mn-lt"/>
              </a:rPr>
              <a:t>2017 года </a:t>
            </a:r>
            <a:r>
              <a:rPr lang="ru-RU" sz="1800" dirty="0" smtClean="0">
                <a:solidFill>
                  <a:schemeClr val="bg1"/>
                </a:solidFill>
                <a:latin typeface="+mn-lt"/>
              </a:rPr>
              <a:t>составляет </a:t>
            </a:r>
            <a:r>
              <a:rPr lang="ru-RU" sz="1800" dirty="0">
                <a:solidFill>
                  <a:schemeClr val="bg1"/>
                </a:solidFill>
                <a:latin typeface="+mn-lt"/>
              </a:rPr>
              <a:t>поступления от других бюджетов бюджетной системы Российской Федерации, в состав которых входят:</a:t>
            </a:r>
            <a:br>
              <a:rPr lang="ru-RU" sz="1800" dirty="0">
                <a:solidFill>
                  <a:schemeClr val="bg1"/>
                </a:solidFill>
                <a:latin typeface="+mn-lt"/>
              </a:rPr>
            </a:br>
            <a:r>
              <a:rPr lang="ru-RU" sz="1800" dirty="0">
                <a:solidFill>
                  <a:schemeClr val="bg1"/>
                </a:solidFill>
                <a:latin typeface="+mn-lt"/>
              </a:rPr>
              <a:t> субсидии бюджетам бюджетной системы </a:t>
            </a:r>
            <a:r>
              <a:rPr lang="ru-RU" sz="1800" dirty="0" smtClean="0">
                <a:solidFill>
                  <a:schemeClr val="bg1"/>
                </a:solidFill>
                <a:latin typeface="+mn-lt"/>
              </a:rPr>
              <a:t>РФ;</a:t>
            </a:r>
            <a:r>
              <a:rPr lang="ru-RU" sz="1800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1800" dirty="0">
                <a:solidFill>
                  <a:schemeClr val="bg1"/>
                </a:solidFill>
                <a:latin typeface="+mn-lt"/>
              </a:rPr>
            </a:br>
            <a:r>
              <a:rPr lang="ru-RU" sz="1800" dirty="0">
                <a:solidFill>
                  <a:schemeClr val="bg1"/>
                </a:solidFill>
                <a:latin typeface="+mn-lt"/>
              </a:rPr>
              <a:t> субвенции бюджетам </a:t>
            </a:r>
            <a:r>
              <a:rPr lang="ru-RU" sz="1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800" dirty="0">
                <a:solidFill>
                  <a:schemeClr val="bg1"/>
                </a:solidFill>
                <a:latin typeface="+mn-lt"/>
              </a:rPr>
              <a:t>муниципальных </a:t>
            </a:r>
            <a:r>
              <a:rPr lang="ru-RU" sz="1800" dirty="0" smtClean="0">
                <a:solidFill>
                  <a:schemeClr val="bg1"/>
                </a:solidFill>
                <a:latin typeface="+mn-lt"/>
              </a:rPr>
              <a:t>образований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53294"/>
              </p:ext>
            </p:extLst>
          </p:nvPr>
        </p:nvGraphicFramePr>
        <p:xfrm>
          <a:off x="215516" y="1340768"/>
          <a:ext cx="8784975" cy="5400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9645"/>
                <a:gridCol w="2046483"/>
                <a:gridCol w="1409500"/>
                <a:gridCol w="1030020"/>
                <a:gridCol w="699327"/>
              </a:tblGrid>
              <a:tr h="15278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Безвозмездные поступления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Бюджетные назначения на 2017 год (с учетом изменений на 01.07.2017)*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Исполнение за 1 полугодие 2017 года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Отклонение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5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Сумма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</a:tr>
              <a:tr h="305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Субсидии бюджетам бюджетной системы РФ (межбюджетные субсидии)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238396,7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22150,0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216246,7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9,3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</a:tr>
              <a:tr h="1527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Итого субсидий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238396,7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22150,0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216246,7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9,3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</a:tr>
              <a:tr h="4583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Субвенции бюджетам городских округов на предоставления гражданам субсидий на оплату жилого помещения и коммунальных услуг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14116,0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7935,0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6181,0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56,2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</a:tr>
              <a:tr h="4583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Субвенции местным бюджетам на выполнение передаваемых полномочий субъектов Российской Федерации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17731,0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7302,0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10429,0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41,2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</a:tr>
              <a:tr h="9166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Субвенции бюджетам городских округов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14920,0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5876,0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9044,0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39,4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</a:tr>
              <a:tr h="7639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Субвенции бюджетам городских округов на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4059,0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4059,0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</a:tr>
              <a:tr h="4583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Субвенции бюджетам городских округов на осуществление первичного воинского учета на территориях, где отсутствуют военные комиссариаты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1600,0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797,0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803,0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49,8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</a:tr>
              <a:tr h="1640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Прочие субвенции бюджетам городских округов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342424,0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190665,0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151759,0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55,7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</a:tr>
              <a:tr h="1527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Итого субвенций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394850,0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212575,0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182275,0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53,8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</a:tr>
              <a:tr h="305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Прочие межбюджетные трансферты передаваемые бюджетам городских округов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1500,0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1500,0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100,0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</a:tr>
              <a:tr h="1527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Всего субсидий/субвенций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634746,7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236225,0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398521,7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37,2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</a:tr>
              <a:tr h="458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Возврат остатков субсидий, субвенций и иных межбюджетных трансфертов имеющих целевое назначение, прошлых лет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-1687,0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-1687,0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100,0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</a:tr>
              <a:tr h="1527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ВСЕГО Безвозмездных поступлений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633059,7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234538,0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398521,7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37,0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75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21804" y="44624"/>
            <a:ext cx="7772400" cy="8231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>
                <a:solidFill>
                  <a:schemeClr val="bg1"/>
                </a:solidFill>
              </a:rPr>
              <a:t>А</a:t>
            </a:r>
            <a:r>
              <a:rPr lang="ru-RU" sz="1800" dirty="0" smtClean="0">
                <a:solidFill>
                  <a:schemeClr val="bg1"/>
                </a:solidFill>
              </a:rPr>
              <a:t>нализ </a:t>
            </a:r>
            <a:r>
              <a:rPr lang="ru-RU" sz="1800" dirty="0">
                <a:solidFill>
                  <a:schemeClr val="bg1"/>
                </a:solidFill>
              </a:rPr>
              <a:t>исполнения расходов бюджета за </a:t>
            </a:r>
            <a:r>
              <a:rPr lang="en-US" sz="1800" dirty="0" smtClean="0">
                <a:solidFill>
                  <a:schemeClr val="bg1"/>
                </a:solidFill>
              </a:rPr>
              <a:t>I</a:t>
            </a:r>
            <a:r>
              <a:rPr lang="ru-RU" sz="1800" dirty="0" smtClean="0">
                <a:solidFill>
                  <a:schemeClr val="bg1"/>
                </a:solidFill>
              </a:rPr>
              <a:t> полугодие </a:t>
            </a:r>
            <a:r>
              <a:rPr lang="ru-RU" sz="1800" dirty="0">
                <a:solidFill>
                  <a:schemeClr val="bg1"/>
                </a:solidFill>
              </a:rPr>
              <a:t>2017 года </a:t>
            </a:r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по </a:t>
            </a:r>
            <a:r>
              <a:rPr lang="ru-RU" sz="1800" dirty="0">
                <a:solidFill>
                  <a:schemeClr val="bg1"/>
                </a:solidFill>
              </a:rPr>
              <a:t>разделам (подразделам)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54730"/>
              </p:ext>
            </p:extLst>
          </p:nvPr>
        </p:nvGraphicFramePr>
        <p:xfrm>
          <a:off x="107504" y="476674"/>
          <a:ext cx="8856983" cy="6269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0711"/>
                <a:gridCol w="755473"/>
                <a:gridCol w="966341"/>
                <a:gridCol w="796874"/>
                <a:gridCol w="796874"/>
                <a:gridCol w="638622"/>
                <a:gridCol w="807317"/>
                <a:gridCol w="807317"/>
                <a:gridCol w="783218"/>
                <a:gridCol w="783218"/>
                <a:gridCol w="821018"/>
              </a:tblGrid>
              <a:tr h="16826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Наименование разделов 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Исполнение за 1 полугодие 2016 года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Первоначальный план на 2017 год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Уточненный план по состоянию на 01.07.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2017*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Исполнение за 1 полугодие 2017 года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Отклонение исполнения за 1 полугодие 2017 года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к показателям за 1 полугодие 2016 года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к первоначальному плану на 2017 год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к уточненному плану по состоянию на 01.07.2017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8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Сумма    (гр.5-гр.2)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%/раз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Сумма  (гр.3-гр.5)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%/раз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Сумма  (гр.4-гр.5)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%/раз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</a:tr>
              <a:tr h="168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</a:tr>
              <a:tr h="394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Общегосударственные вопросы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129704,0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350713,0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360599,6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158220,0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28516,0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122,0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192493,0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45,1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202379,6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43,9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</a:tr>
              <a:tr h="262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Национальная оборона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587,0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1729,0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1670,0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797,0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210,0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135,8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932,0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46,1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873,0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47,7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</a:tr>
              <a:tr h="765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Национальная безопасность </a:t>
                      </a:r>
                      <a:r>
                        <a:rPr lang="ru-RU" sz="900" dirty="0" smtClean="0">
                          <a:solidFill>
                            <a:schemeClr val="bg1"/>
                          </a:solidFill>
                          <a:effectLst/>
                        </a:rPr>
                        <a:t>правоохранительная </a:t>
                      </a: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деятельность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7558,0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26696,0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21747,0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8396,0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838,0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111,1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18300,0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31,5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13351,0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38,6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</a:tr>
              <a:tr h="265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Национальная экономика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9796,0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24173,0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36356,4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6392,0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-3404,0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65,3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17781,0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26,4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29964,4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17,6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</a:tr>
              <a:tr h="449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Жилищно-коммунальное хозяйство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33816,0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109271,0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151682,0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58637,0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24821,0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173,4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50634,0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53,7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93045,0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38,7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</a:tr>
              <a:tr h="394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Охрана окружающей среды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390,0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390,0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х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390,0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390,0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</a:tr>
              <a:tr h="1682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Образование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307286,0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874825,2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783377,7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298559,0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-8727,0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97,2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576266,2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34,1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484818,7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38,1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</a:tr>
              <a:tr h="394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Культура и кинематография 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34298,0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76452,0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70458,5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35733,0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1435,0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104,2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40719,0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46,7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34725,5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50,7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</a:tr>
              <a:tr h="262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Здравоохранение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3080,0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10192,0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10192,0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3183,0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103,0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103,3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7009,0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31,2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7009,0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31,2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</a:tr>
              <a:tr h="265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Социальная политика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13536,0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41088,6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41399,0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17179,0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3643,0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126,9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23909,6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41,8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24220,0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41,5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</a:tr>
              <a:tr h="394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Физическая культура и спорт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12404,0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135214,0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164363,1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39206,0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26802,0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в 3,2 раза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96008,0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29,0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125157,1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23,9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</a:tr>
              <a:tr h="465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bg1"/>
                          </a:solidFill>
                          <a:effectLst/>
                        </a:rPr>
                        <a:t>Обслуживание</a:t>
                      </a:r>
                      <a:r>
                        <a:rPr lang="ru-RU" sz="9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900" dirty="0" smtClean="0">
                          <a:solidFill>
                            <a:schemeClr val="bg1"/>
                          </a:solidFill>
                          <a:effectLst/>
                        </a:rPr>
                        <a:t>муниципального </a:t>
                      </a: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долга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3321,0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17025,0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17025,0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6345,0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3024,0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191,1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10680,0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37,3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10680,0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37,3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</a:tr>
              <a:tr h="394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Межбюджетные трансферты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39006,0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59745,0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59745,0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28715,0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-10291,0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73,6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31030,0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48,1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31030,0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48,1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</a:tr>
              <a:tr h="262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Всего расходов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594392,0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1727513,8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1719005,3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661362,0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66970,0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111,3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1066151,8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38,3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1057643,3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38,5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19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301580"/>
            <a:ext cx="7772400" cy="82316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ru-RU" sz="7200" dirty="0">
                <a:solidFill>
                  <a:schemeClr val="bg1"/>
                </a:solidFill>
                <a:latin typeface="+mn-lt"/>
              </a:rPr>
              <a:t>исполнении бюджета городского округа Котельники по расходам на реализацию мероприятий муниципальных программ и непрограммной части </a:t>
            </a:r>
            <a:r>
              <a:rPr lang="ru-RU" sz="7200" dirty="0" smtClean="0">
                <a:solidFill>
                  <a:schemeClr val="bg1"/>
                </a:solidFill>
                <a:latin typeface="+mn-lt"/>
              </a:rPr>
              <a:t>за </a:t>
            </a:r>
            <a:r>
              <a:rPr lang="en-US" sz="7200" dirty="0">
                <a:solidFill>
                  <a:schemeClr val="bg1"/>
                </a:solidFill>
                <a:latin typeface="+mn-lt"/>
              </a:rPr>
              <a:t>I</a:t>
            </a:r>
            <a:r>
              <a:rPr lang="ru-RU" sz="72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7200" dirty="0" smtClean="0">
                <a:solidFill>
                  <a:schemeClr val="bg1"/>
                </a:solidFill>
                <a:latin typeface="+mn-lt"/>
              </a:rPr>
              <a:t>полугодие </a:t>
            </a:r>
            <a:r>
              <a:rPr lang="ru-RU" sz="7200" dirty="0">
                <a:solidFill>
                  <a:schemeClr val="bg1"/>
                </a:solidFill>
                <a:latin typeface="+mn-lt"/>
              </a:rPr>
              <a:t>2017 года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223408"/>
              </p:ext>
            </p:extLst>
          </p:nvPr>
        </p:nvGraphicFramePr>
        <p:xfrm>
          <a:off x="251521" y="1124744"/>
          <a:ext cx="8640960" cy="56313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6000"/>
                <a:gridCol w="1064786"/>
                <a:gridCol w="1063953"/>
                <a:gridCol w="1064786"/>
                <a:gridCol w="951298"/>
                <a:gridCol w="710137"/>
              </a:tblGrid>
              <a:tr h="52283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Наименования муниципальной программы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Первоначальный план на 2017 год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Уточненный план по состоянию на 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01.07.2017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Исполнение за </a:t>
                      </a:r>
                      <a:endParaRPr lang="ru-RU" sz="10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1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полугодие 2017 года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Отклонение исполнения за 1 полугодие 2017 года к уточненному плану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3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Сумма  (гр.3-гр.4)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%/раз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</a:tr>
              <a:tr h="173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b"/>
                </a:tc>
              </a:tr>
              <a:tr h="8658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 городского округа Котельники Московской области «Создание условий для оказания медицинской помощи населению городского округа Котельники Московской области на 2015-2019 годы»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10192,0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10192,0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3183,4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7008,6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31,2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</a:tr>
              <a:tr h="346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«Культура городского округа Котельники Московской области на 2017-2021 годы»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99965,0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93971,5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51034,0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42937,5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54,3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</a:tr>
              <a:tr h="5194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«Образование городского округа Котельники Московской области на 2017-2021 годы»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755812,2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662928,7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251135,7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411793,0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37,9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</a:tr>
              <a:tr h="5194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«Социальная защита населения городского округа Котельники Московской области» на 2017-2021 годы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23695,0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25255,0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9864,4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15390,6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39,1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</a:tr>
              <a:tr h="346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«Спорт в городском округе Котельники Московской области на 2017-2021 годы»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223800,0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250991,1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77040,0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173951,1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30,7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</a:tr>
              <a:tr h="8658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 в городском округе Котельники Московской области на 2017-2021 годы»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21031,0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21031,0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8722,5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12308,5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41,5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</a:tr>
              <a:tr h="5194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«Экология и окружающая среда городского округа Котельники Московской области на 2017-2021 годы»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390,0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390,0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390,0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</a:tr>
              <a:tr h="5194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городского округа Котельники Московской области «Безопасность городского округа Котельники Московской области 2017-2021 годы»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29696,0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24747,0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8395,8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16351,2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33,9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87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301580"/>
            <a:ext cx="7772400" cy="82316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ru-RU" sz="7200" dirty="0">
                <a:solidFill>
                  <a:schemeClr val="bg1"/>
                </a:solidFill>
                <a:latin typeface="+mn-lt"/>
              </a:rPr>
              <a:t>исполнении бюджета городского округа Котельники по расходам на реализацию мероприятий муниципальных программ и непрограммной части </a:t>
            </a:r>
            <a:r>
              <a:rPr lang="ru-RU" sz="7200" dirty="0" smtClean="0">
                <a:solidFill>
                  <a:schemeClr val="bg1"/>
                </a:solidFill>
                <a:latin typeface="+mn-lt"/>
              </a:rPr>
              <a:t>за </a:t>
            </a:r>
            <a:r>
              <a:rPr lang="en-US" sz="7200" dirty="0">
                <a:solidFill>
                  <a:schemeClr val="bg1"/>
                </a:solidFill>
                <a:latin typeface="+mn-lt"/>
              </a:rPr>
              <a:t>I</a:t>
            </a:r>
            <a:r>
              <a:rPr lang="ru-RU" sz="72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7200" dirty="0" smtClean="0">
                <a:solidFill>
                  <a:schemeClr val="bg1"/>
                </a:solidFill>
                <a:latin typeface="+mn-lt"/>
              </a:rPr>
              <a:t>полугодие </a:t>
            </a:r>
            <a:r>
              <a:rPr lang="ru-RU" sz="7200" dirty="0">
                <a:solidFill>
                  <a:schemeClr val="bg1"/>
                </a:solidFill>
                <a:latin typeface="+mn-lt"/>
              </a:rPr>
              <a:t>2017 года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465051"/>
              </p:ext>
            </p:extLst>
          </p:nvPr>
        </p:nvGraphicFramePr>
        <p:xfrm>
          <a:off x="251520" y="1628800"/>
          <a:ext cx="8640960" cy="4680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6000"/>
                <a:gridCol w="1064787"/>
                <a:gridCol w="1063952"/>
                <a:gridCol w="1064787"/>
                <a:gridCol w="951300"/>
                <a:gridCol w="710134"/>
              </a:tblGrid>
              <a:tr h="4966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«Жилище городского округа Котельники Московской области» на 2017-2021 годы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5232,6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6805,0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1372,9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5432,1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20,2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25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«Развитие жилищно- коммунального хозяйства городского округа Котельники Московской области на 2017-2021 годы»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107207,0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149307,0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57927,0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91380,0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38,8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</a:tr>
              <a:tr h="6043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«Предпринимательство  городского округа Котельники Московской области» на 2017-2021 годы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1093,0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1404,0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303,7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1100,3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21,6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</a:tr>
              <a:tr h="625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городского округа Котельники Московской области «Муниципальное управление» на 2017-2021 годы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225666,0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227543,4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119994,6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107548,8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52,7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</a:tr>
              <a:tr h="625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 «Энергосбережение и повышение энергетической эффективности в городском округе Котельники Московской области на 2015-2019 годы»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1561,0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1561,0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406,0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1155,0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26,0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</a:tr>
              <a:tr h="625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«Развитие и функционирование дорожно-транспортного комплекса городского округа Котельники Московской области на 2017-2021 годы»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16918,0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25672,0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5370,0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20302,0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20,9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</a:tr>
              <a:tr h="625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«Архитектура и градостроительство городского округа Котельники Московской области» на 2017-2021 годы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700,0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700,0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700,0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</a:tr>
              <a:tr h="453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ИТОГО  по муниципальным программам городского округа Котельники Московской области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1522958,8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1502498,7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594750,0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907748,7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39,6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2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2400" cy="87518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b="1" dirty="0">
                <a:solidFill>
                  <a:schemeClr val="bg1"/>
                </a:solidFill>
                <a:latin typeface="Constantia" pitchFamily="18" charset="0"/>
              </a:rPr>
              <a:t>«Бюджет для граждан» </a:t>
            </a:r>
            <a:br>
              <a:rPr lang="ru-RU" altLang="en-US" b="1" dirty="0">
                <a:solidFill>
                  <a:schemeClr val="bg1"/>
                </a:solidFill>
                <a:latin typeface="Constantia" pitchFamily="18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00808"/>
            <a:ext cx="8219256" cy="4090393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ru-RU" altLang="en-US" b="1" dirty="0" smtClean="0">
                <a:solidFill>
                  <a:schemeClr val="bg1"/>
                </a:solidFill>
                <a:latin typeface="Constantia" pitchFamily="18" charset="0"/>
              </a:rPr>
              <a:t>Подготовлен </a:t>
            </a:r>
            <a:r>
              <a:rPr lang="ru-RU" altLang="en-US" b="1" dirty="0">
                <a:solidFill>
                  <a:schemeClr val="bg1"/>
                </a:solidFill>
                <a:latin typeface="Constantia" pitchFamily="18" charset="0"/>
              </a:rPr>
              <a:t>управлением финансов администрации городского округа Котельники Московской области</a:t>
            </a:r>
            <a:endParaRPr lang="en-US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Адрес: 140054, Московская область, г. Котельники, Дзержинское ш.,5/4</a:t>
            </a:r>
          </a:p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Телефон: 8(495) 554-45-08 Администрация г. Котельники</a:t>
            </a:r>
          </a:p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Телефон:8 (495) 559-97-55 Управление финансов администрации</a:t>
            </a:r>
          </a:p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Режим работы: Понедельник-пятница с 9:00 до 18:00</a:t>
            </a:r>
          </a:p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Перерыв с 13:00 – 14:00 Выходные дни: суббота, воскресенье</a:t>
            </a:r>
          </a:p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Интернет сайт: городского округа Котельники Московской области </a:t>
            </a:r>
            <a:r>
              <a:rPr lang="en-US" dirty="0">
                <a:solidFill>
                  <a:schemeClr val="bg1"/>
                </a:solidFill>
              </a:rPr>
              <a:t>http://www.kotelniki.ru/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06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8943" y="44624"/>
            <a:ext cx="7477857" cy="74119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Cambria" pitchFamily="18" charset="0"/>
              </a:rPr>
              <a:t>Что такое бюджет ?</a:t>
            </a:r>
            <a:endParaRPr lang="ru-RU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856381" y="1006483"/>
            <a:ext cx="2730002" cy="1759691"/>
          </a:xfr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ДОХОДЫ</a:t>
            </a:r>
            <a:endParaRPr lang="ru-RU" b="1" dirty="0" smtClean="0">
              <a:solidFill>
                <a:schemeClr val="bg1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5627084" y="1002105"/>
            <a:ext cx="3099310" cy="1748269"/>
          </a:xfr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РАСХОДЫ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это выплачиваемые из бюджета денежные средства (социальные выплаты населению, содержание муниципальных учреждений (образование, ЖКХ, культура и другие), капитальное строительство и другие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208943" y="3062336"/>
            <a:ext cx="6988307" cy="83099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/>
              <a:t>БЮДЖЕТ</a:t>
            </a:r>
            <a:r>
              <a:rPr lang="ru-RU" sz="1600" dirty="0"/>
              <a:t> –форма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11091" y="4071942"/>
            <a:ext cx="2176111" cy="116955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превышение доходов над расходами образует положительный остаток бюджета </a:t>
            </a:r>
            <a:r>
              <a:rPr lang="ru-RU" sz="1400" b="1" u="sng" dirty="0"/>
              <a:t>ПРОФИЦИТ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00192" y="4052992"/>
            <a:ext cx="2149659" cy="116955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если расходная часть превышает доходную, то бюджет формируется с </a:t>
            </a:r>
            <a:r>
              <a:rPr lang="ru-RU" sz="1400" b="1" u="sng" dirty="0"/>
              <a:t>ДЕФИЦИТОМ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79205" y="5857893"/>
            <a:ext cx="7649361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Сбалансированность бюджета по доходам и расходам – основополагающее требование, предъявляемое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 к органам, составляющим и утверждающим бюджет </a:t>
            </a:r>
          </a:p>
        </p:txBody>
      </p:sp>
      <p:pic>
        <p:nvPicPr>
          <p:cNvPr id="8214" name="Picture 14" descr="http://www.kz.all.biz/img/kz/service_catalog/small/728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868" y="4122570"/>
            <a:ext cx="97594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kazanpress.ru/upload/iblock/898/898bea034a6c40c429007a3a4d8bb41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771" y="1340226"/>
            <a:ext cx="1514749" cy="1020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86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9205" y="428605"/>
            <a:ext cx="7772400" cy="714380"/>
          </a:xfrm>
          <a:solidFill>
            <a:schemeClr val="accent1">
              <a:lumMod val="20000"/>
              <a:lumOff val="80000"/>
            </a:schemeClr>
          </a:solidFill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Какие бывают бюджеты?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609992"/>
            <a:ext cx="5671078" cy="666880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R="0" algn="ctr" eaLnBrk="1" hangingPunct="1"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Бюджеты публично-правовых образований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4294706" y="3164583"/>
            <a:ext cx="461597" cy="107984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1396200" y="2456835"/>
            <a:ext cx="446943" cy="104417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7139286" y="3849973"/>
            <a:ext cx="446942" cy="107156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23527" y="3590722"/>
            <a:ext cx="2592287" cy="116955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</a:rPr>
              <a:t>Бюджет Российской </a:t>
            </a:r>
            <a:r>
              <a:rPr lang="ru-RU" sz="1400" dirty="0">
                <a:solidFill>
                  <a:schemeClr val="bg1"/>
                </a:solidFill>
              </a:rPr>
              <a:t>Федерации (федеральный бюджет, бюджеты государственных внебюджетных фондов РФ)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244141" y="4385754"/>
            <a:ext cx="2703654" cy="116955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</a:rPr>
              <a:t>Бюджет субъекта </a:t>
            </a:r>
            <a:r>
              <a:rPr lang="ru-RU" sz="1400" dirty="0">
                <a:solidFill>
                  <a:schemeClr val="bg1"/>
                </a:solidFill>
              </a:rPr>
              <a:t>Российской Федерации (региональные бюджеты, бюджеты территориальных фондов </a:t>
            </a:r>
            <a:r>
              <a:rPr lang="ru-RU" sz="1400" dirty="0" smtClean="0">
                <a:solidFill>
                  <a:schemeClr val="bg1"/>
                </a:solidFill>
              </a:rPr>
              <a:t>ОМС)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06241" y="5293694"/>
            <a:ext cx="2395689" cy="7694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</a:rPr>
              <a:t>Бюджет муниципального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</a:rPr>
              <a:t>образования </a:t>
            </a:r>
            <a:r>
              <a:rPr lang="ru-RU" sz="1400" dirty="0">
                <a:solidFill>
                  <a:schemeClr val="bg1"/>
                </a:solidFill>
              </a:rPr>
              <a:t>(</a:t>
            </a:r>
            <a:r>
              <a:rPr lang="ru-RU" sz="1400" dirty="0" smtClean="0">
                <a:solidFill>
                  <a:schemeClr val="bg1"/>
                </a:solidFill>
              </a:rPr>
              <a:t>местный бюджет</a:t>
            </a:r>
            <a:r>
              <a:rPr lang="ru-RU" sz="1600" dirty="0" smtClean="0">
                <a:solidFill>
                  <a:schemeClr val="bg1"/>
                </a:solidFill>
              </a:rPr>
              <a:t>)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70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lumMod val="70000"/>
                <a:lumOff val="30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1605" y="121331"/>
            <a:ext cx="8508549" cy="576063"/>
          </a:xfrm>
          <a:solidFill>
            <a:schemeClr val="accent1">
              <a:lumMod val="20000"/>
              <a:lumOff val="80000"/>
            </a:schemeClr>
          </a:solidFill>
          <a:extLst/>
        </p:spPr>
        <p:txBody>
          <a:bodyPr anchor="t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Гражданине, их участие в бюджетном процессе</a:t>
            </a:r>
            <a:endParaRPr lang="ru-RU" sz="2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1282922" y="1985011"/>
            <a:ext cx="6299710" cy="513756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R="0" algn="ctr" eaLnBrk="1" hangingPunct="1">
              <a:defRPr/>
            </a:pPr>
            <a:r>
              <a:rPr lang="ru-RU" sz="2200" i="1" dirty="0" smtClean="0">
                <a:solidFill>
                  <a:schemeClr val="bg1"/>
                </a:solidFill>
              </a:rPr>
              <a:t>Помогает формировать доходную  часть бюджета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08326" y="832488"/>
            <a:ext cx="5055108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 как налогоплательщик</a:t>
            </a:r>
          </a:p>
        </p:txBody>
      </p:sp>
      <p:pic>
        <p:nvPicPr>
          <p:cNvPr id="11269" name="Picture 2" descr="http://im7-tub-ru.yandex.net/i?id=45731032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959" y="2654010"/>
            <a:ext cx="231384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3293" y="4157160"/>
            <a:ext cx="6905176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как получатель социальных гарантий</a:t>
            </a:r>
          </a:p>
        </p:txBody>
      </p:sp>
      <p:sp>
        <p:nvSpPr>
          <p:cNvPr id="11274" name="TextBox 8"/>
          <p:cNvSpPr txBox="1">
            <a:spLocks noChangeArrowheads="1"/>
          </p:cNvSpPr>
          <p:nvPr/>
        </p:nvSpPr>
        <p:spPr bwMode="auto">
          <a:xfrm>
            <a:off x="107504" y="5514648"/>
            <a:ext cx="8928991" cy="9239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Получает социальные гарантии – расходная часть бюджета (образование, ЖКХ, культура, социальная политика, физическая культура и спорт и другие направления социальных гарантий населению)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4312410" y="1556792"/>
            <a:ext cx="446943" cy="37640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312410" y="4946231"/>
            <a:ext cx="446943" cy="428625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0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7632848" cy="50167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b="1" dirty="0"/>
              <a:t>Исполнение бюджета </a:t>
            </a:r>
            <a:r>
              <a:rPr lang="ru-RU" sz="2000" dirty="0"/>
              <a:t>– процесс сбора и учета доходов, и осуществление расходов на основе сводной бюджетной росписи и кассового плана. </a:t>
            </a:r>
          </a:p>
          <a:p>
            <a:pPr algn="just">
              <a:defRPr/>
            </a:pPr>
            <a:r>
              <a:rPr lang="ru-RU" sz="2000" b="1" dirty="0"/>
              <a:t>Исполнение бюджета </a:t>
            </a:r>
            <a:r>
              <a:rPr lang="ru-RU" sz="2000" dirty="0"/>
              <a:t>– это этап бюджетного процесса, который начинается с момента утверждения решения о бюджете и продолжается в течение финансового года. Можно выделить следующие этапы этого процесса: 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2000" b="1" i="1" dirty="0"/>
              <a:t>исполнение бюджета по доходам </a:t>
            </a:r>
            <a:r>
              <a:rPr lang="ru-RU" sz="2000" dirty="0"/>
              <a:t>заключается в обеспечении полного и своевременного поступления в бюджет налогов, сборов, доходов от использования имущества и других обязательных платежей. 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2000" b="1" i="1" dirty="0"/>
              <a:t>исполнение по расходам </a:t>
            </a:r>
            <a:r>
              <a:rPr lang="ru-RU" sz="2000" dirty="0"/>
              <a:t>означает последовательное финансирование мероприятий, предусмотренных решением о бюджете, в пределах утвержденных сумм с целью исполнения принятых муниципальным образованием расходных обязательств. </a:t>
            </a:r>
          </a:p>
        </p:txBody>
      </p:sp>
    </p:spTree>
    <p:extLst>
      <p:ext uri="{BB962C8B-B14F-4D97-AF65-F5344CB8AC3E}">
        <p14:creationId xmlns:p14="http://schemas.microsoft.com/office/powerpoint/2010/main" val="250681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2000"/>
                <a:lumOff val="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7"/>
            <a:ext cx="8003232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chemeClr val="bg1"/>
                </a:solidFill>
                <a:latin typeface="+mn-lt"/>
              </a:rPr>
              <a:t>Данные об исполнении основных характеристик бюджета городского </a:t>
            </a:r>
            <a:r>
              <a:rPr lang="ru-RU" sz="27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2700" dirty="0" smtClean="0">
                <a:solidFill>
                  <a:schemeClr val="bg1"/>
                </a:solidFill>
                <a:latin typeface="+mn-lt"/>
              </a:rPr>
            </a:br>
            <a:r>
              <a:rPr lang="ru-RU" sz="2700" dirty="0" smtClean="0">
                <a:solidFill>
                  <a:schemeClr val="bg1"/>
                </a:solidFill>
                <a:latin typeface="+mn-lt"/>
              </a:rPr>
              <a:t>округа </a:t>
            </a:r>
            <a:r>
              <a:rPr lang="ru-RU" sz="2700" dirty="0">
                <a:solidFill>
                  <a:schemeClr val="bg1"/>
                </a:solidFill>
                <a:latin typeface="+mn-lt"/>
              </a:rPr>
              <a:t>Котельники </a:t>
            </a:r>
            <a:r>
              <a:rPr lang="ru-RU" sz="2700" dirty="0" smtClean="0">
                <a:solidFill>
                  <a:schemeClr val="bg1"/>
                </a:solidFill>
                <a:latin typeface="+mn-lt"/>
              </a:rPr>
              <a:t>Московской области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066494"/>
              </p:ext>
            </p:extLst>
          </p:nvPr>
        </p:nvGraphicFramePr>
        <p:xfrm>
          <a:off x="827585" y="1988840"/>
          <a:ext cx="7560838" cy="35283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7683"/>
                <a:gridCol w="874802"/>
                <a:gridCol w="874802"/>
                <a:gridCol w="816768"/>
                <a:gridCol w="816768"/>
                <a:gridCol w="816768"/>
                <a:gridCol w="816768"/>
                <a:gridCol w="816768"/>
                <a:gridCol w="609711"/>
              </a:tblGrid>
              <a:tr h="58080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Наименование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Бюджетные назначения </a:t>
                      </a:r>
                      <a:endParaRPr lang="en-US" sz="10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с учетом изменений  на 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01.07</a:t>
                      </a:r>
                      <a:r>
                        <a:rPr lang="en-US" sz="1000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Фактическое исполнение бюджета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Исполнение по отношению к бюджетным назначениям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69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сумма (гр2- гр.4)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% (гр4/гр2*100)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сумма (гр3- гр.5)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% (гр5/гр3 *100)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71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2016 год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2017 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 полугодие 2016 года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 полугодие 2017 года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 полугодие 2016 года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 полугодие 2017 года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4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30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доходы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1478960,9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1620734,7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538851,0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597919,0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940109,9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36,4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1022815,7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36,9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30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расходы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1572108,3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1719005,3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594392,0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661362,0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977716,3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37,8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1057643,3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38,5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30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дефицит (-)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-93147,4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-98270,6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-55541,0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-63443,0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х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х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х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х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67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65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3"/>
            <a:ext cx="8003232" cy="1250741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328471"/>
              </p:ext>
            </p:extLst>
          </p:nvPr>
        </p:nvGraphicFramePr>
        <p:xfrm>
          <a:off x="284016" y="1556793"/>
          <a:ext cx="8640959" cy="4918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9759"/>
                <a:gridCol w="738233"/>
                <a:gridCol w="737490"/>
                <a:gridCol w="948622"/>
                <a:gridCol w="737490"/>
                <a:gridCol w="737490"/>
                <a:gridCol w="769456"/>
                <a:gridCol w="769456"/>
                <a:gridCol w="758304"/>
                <a:gridCol w="758304"/>
                <a:gridCol w="526355"/>
              </a:tblGrid>
              <a:tr h="16533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Наименование доходных источников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Исполнение за 1 полугодие 2016 года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Первоначальный план на 2017 год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Уточненный план на 2017 год (с учетом изменений на 01.07.2017)*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Исполнение за 1 полугодие 2017 года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Отклонение исполнения за 1 полугодие 2017 года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к показателям за 1 полугодие 2016 года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к первоначальному плану на 2017 год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к уточненному плану на 2017 год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Сумма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%/раз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Сумма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%/раз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Сумма 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%/раз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</a:tr>
              <a:tr h="151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</a:tr>
              <a:tr h="606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Налоговые доходы и неналоговые доходы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353580,0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987675,0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987675,0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363381,0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9801,0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102,8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-624294,0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36,8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-624294,0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36,8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</a:tr>
              <a:tr h="303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Налог на прибыль, доходы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87203,0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220562,0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220562,0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111605,0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24402,0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128,0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-108957,0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50,6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-108957,0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50,6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</a:tr>
              <a:tr h="454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Налог на товары, реализуемые на территории РФ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1786,0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4243,0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4243,0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1464,0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-322,0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82,0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-2779,0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34,5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-2779,0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34,5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</a:tr>
              <a:tr h="454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Налоги на совокупный доход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51335,0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111999,0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111999,0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58506,0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7171,0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114,0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-53493,0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52,2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-53493,0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52,2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</a:tr>
              <a:tr h="303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Налоги на имущество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120084,0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331639,0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331639,0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106693,0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-13391,0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88,8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-224946,0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32,2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-224946,0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32,2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</a:tr>
              <a:tr h="303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Государственная пошлина 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634,0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1400,0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1400,0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494,0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-140,0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77,9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-906,0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35,3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-906,0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35,3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</a:tr>
              <a:tr h="909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Доходы от использования имущества, находящегося в муниципальной собственности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78657,0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200500,0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200500,0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70822,0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-7835,0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90,0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-129678,0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35,3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-129678,0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35,3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</a:tr>
              <a:tr h="606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Платежи при использовании природными ресурсами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332,0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800,0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800,0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397,0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65,0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119,6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-403,0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49,6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-403,0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49,6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57200" y="536377"/>
            <a:ext cx="8435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Структура и анализ исполнения доходов бюджета 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за </a:t>
            </a:r>
            <a:r>
              <a:rPr lang="en-US" sz="2400" dirty="0" smtClean="0">
                <a:solidFill>
                  <a:schemeClr val="bg1"/>
                </a:solidFill>
              </a:rPr>
              <a:t>I</a:t>
            </a:r>
            <a:r>
              <a:rPr lang="ru-RU" sz="2400" dirty="0" smtClean="0">
                <a:solidFill>
                  <a:schemeClr val="bg1"/>
                </a:solidFill>
              </a:rPr>
              <a:t> полугодие </a:t>
            </a:r>
            <a:r>
              <a:rPr lang="ru-RU" sz="2400" dirty="0">
                <a:solidFill>
                  <a:schemeClr val="bg1"/>
                </a:solidFill>
              </a:rPr>
              <a:t>2017 года </a:t>
            </a:r>
            <a:endParaRPr lang="ru-RU" sz="24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0308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88640"/>
            <a:ext cx="8435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Структура и анализ исполнения доходов бюджета 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за </a:t>
            </a:r>
            <a:r>
              <a:rPr lang="en-US" sz="2400" dirty="0" smtClean="0">
                <a:solidFill>
                  <a:schemeClr val="bg1"/>
                </a:solidFill>
              </a:rPr>
              <a:t>I</a:t>
            </a:r>
            <a:r>
              <a:rPr lang="ru-RU" sz="2400" dirty="0" smtClean="0">
                <a:solidFill>
                  <a:schemeClr val="bg1"/>
                </a:solidFill>
              </a:rPr>
              <a:t> полугодие </a:t>
            </a:r>
            <a:r>
              <a:rPr lang="ru-RU" sz="2400" dirty="0">
                <a:solidFill>
                  <a:schemeClr val="bg1"/>
                </a:solidFill>
              </a:rPr>
              <a:t>2017 года </a:t>
            </a:r>
            <a:endParaRPr lang="ru-RU" sz="2400" dirty="0"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384422"/>
              </p:ext>
            </p:extLst>
          </p:nvPr>
        </p:nvGraphicFramePr>
        <p:xfrm>
          <a:off x="251522" y="1340767"/>
          <a:ext cx="8640959" cy="50906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1552"/>
                <a:gridCol w="745736"/>
                <a:gridCol w="744986"/>
                <a:gridCol w="958269"/>
                <a:gridCol w="744986"/>
                <a:gridCol w="744986"/>
                <a:gridCol w="532456"/>
                <a:gridCol w="856132"/>
                <a:gridCol w="532456"/>
                <a:gridCol w="856132"/>
                <a:gridCol w="753268"/>
              </a:tblGrid>
              <a:tr h="89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Доходы от продажи материальных и нематериальных активов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528,0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31000,0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31000,0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11378,0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10850,0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в 21,5 раз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-19622,0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36,7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-19622,0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36,7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50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Штрафы, санкции, возмещение ущерба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234,0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1000,0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1000,0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685,0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451,0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292,7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-315,0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68,5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-315,0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68,5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</a:tr>
              <a:tr h="536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Прочие неналоговые доходы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12787,0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84532,0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84532,0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1337,0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-11450,0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10,5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-83195,0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1,6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-83195,0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1,6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</a:tr>
              <a:tr h="357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Безвозмездные поступления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185271,0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641568,2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633059,7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234538,0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49267,0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126,6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-407030,2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36,6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-398521,7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37,0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</a:tr>
              <a:tr h="9757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Безвозмездные поступления от других бюджетов бюджетной системы РФ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185753,0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641568,2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634746,7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236225,0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50472,0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127,2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-405343,2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36,8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-398521,7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37,2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</a:tr>
              <a:tr h="16262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Возврат остатков субсидий, субвенций и иных межбюджетных трансфертов имеющих целевое назначение, прошлых лет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-482,0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-1687,0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-1687,0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-1205,0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в 3,5 раза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-1687,0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х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100,0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50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43608" y="155679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590536" y="0"/>
            <a:ext cx="1257844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7420947"/>
              </p:ext>
            </p:extLst>
          </p:nvPr>
        </p:nvGraphicFramePr>
        <p:xfrm>
          <a:off x="446336" y="959520"/>
          <a:ext cx="8323336" cy="522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360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11024</TotalTime>
  <Words>1813</Words>
  <Application>Microsoft Office PowerPoint</Application>
  <PresentationFormat>Экран (4:3)</PresentationFormat>
  <Paragraphs>651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Cambria</vt:lpstr>
      <vt:lpstr>Constantia</vt:lpstr>
      <vt:lpstr>Times New Roman</vt:lpstr>
      <vt:lpstr>Trebuchet MS</vt:lpstr>
      <vt:lpstr>Wingdings</vt:lpstr>
      <vt:lpstr>Wingdings 2</vt:lpstr>
      <vt:lpstr>Берлин</vt:lpstr>
      <vt:lpstr>Бюджет для граждан </vt:lpstr>
      <vt:lpstr>Что такое бюджет ?</vt:lpstr>
      <vt:lpstr>Какие бывают бюджеты?</vt:lpstr>
      <vt:lpstr>Гражданине, их участие в бюджетном процессе</vt:lpstr>
      <vt:lpstr>Презентация PowerPoint</vt:lpstr>
      <vt:lpstr>Данные об исполнении основных характеристик бюджета городского  округа Котельники Московской области </vt:lpstr>
      <vt:lpstr> </vt:lpstr>
      <vt:lpstr>Презентация PowerPoint</vt:lpstr>
      <vt:lpstr>Презентация PowerPoint</vt:lpstr>
      <vt:lpstr>Презентация PowerPoint</vt:lpstr>
      <vt:lpstr> Доля безвозмездных поступлений за I полугодие 2017 года составляет поступления от других бюджетов бюджетной системы Российской Федерации, в состав которых входят:  субсидии бюджетам бюджетной системы РФ;  субвенции бюджетам  муниципальных образований </vt:lpstr>
      <vt:lpstr>Анализ исполнения расходов бюджета за I полугодие 2017 года  по разделам (подразделам)  </vt:lpstr>
      <vt:lpstr>Презентация PowerPoint</vt:lpstr>
      <vt:lpstr>Презентация PowerPoint</vt:lpstr>
      <vt:lpstr>«Бюджет для граждан»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Матыцина О.В.</dc:creator>
  <cp:lastModifiedBy>Матыцина О.В.</cp:lastModifiedBy>
  <cp:revision>824</cp:revision>
  <cp:lastPrinted>2016-04-28T05:42:16Z</cp:lastPrinted>
  <dcterms:modified xsi:type="dcterms:W3CDTF">2017-07-27T14:37:33Z</dcterms:modified>
</cp:coreProperties>
</file>