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0" r:id="rId1"/>
  </p:sldMasterIdLst>
  <p:notesMasterIdLst>
    <p:notesMasterId r:id="rId20"/>
  </p:notesMasterIdLst>
  <p:sldIdLst>
    <p:sldId id="312" r:id="rId2"/>
    <p:sldId id="313" r:id="rId3"/>
    <p:sldId id="314" r:id="rId4"/>
    <p:sldId id="379" r:id="rId5"/>
    <p:sldId id="316" r:id="rId6"/>
    <p:sldId id="317" r:id="rId7"/>
    <p:sldId id="387" r:id="rId8"/>
    <p:sldId id="321" r:id="rId9"/>
    <p:sldId id="390" r:id="rId10"/>
    <p:sldId id="392" r:id="rId11"/>
    <p:sldId id="412" r:id="rId12"/>
    <p:sldId id="402" r:id="rId13"/>
    <p:sldId id="415" r:id="rId14"/>
    <p:sldId id="416" r:id="rId15"/>
    <p:sldId id="417" r:id="rId16"/>
    <p:sldId id="308" r:id="rId17"/>
    <p:sldId id="411" r:id="rId18"/>
    <p:sldId id="408" r:id="rId19"/>
  </p:sldIdLst>
  <p:sldSz cx="9144000" cy="6858000" type="screen4x3"/>
  <p:notesSz cx="6797675" cy="9926638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66"/>
    <a:srgbClr val="949729"/>
    <a:srgbClr val="0033CC"/>
    <a:srgbClr val="FFD669"/>
    <a:srgbClr val="EEACEC"/>
    <a:srgbClr val="FF9900"/>
    <a:srgbClr val="00FF00"/>
    <a:srgbClr val="00FFFF"/>
    <a:srgbClr val="00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67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/>
              <a:t>201</a:t>
            </a:r>
            <a:r>
              <a:rPr lang="en-US" dirty="0" smtClean="0"/>
              <a:t>7</a:t>
            </a:r>
            <a:endParaRPr lang="ru-RU" dirty="0"/>
          </a:p>
        </c:rich>
      </c:tx>
      <c:layout>
        <c:manualLayout>
          <c:xMode val="edge"/>
          <c:yMode val="edge"/>
          <c:x val="0.17985480924842248"/>
          <c:y val="2.6313762812265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74946738066449E-2"/>
          <c:y val="0.24257917576784291"/>
          <c:w val="0.57983855876086832"/>
          <c:h val="0.63953030984419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992</c:v>
                </c:pt>
                <c:pt idx="1">
                  <c:v>5417</c:v>
                </c:pt>
                <c:pt idx="2">
                  <c:v>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4277">
          <a:noFill/>
        </a:ln>
      </c:spPr>
    </c:plotArea>
    <c:legend>
      <c:legendPos val="r"/>
      <c:overlay val="0"/>
      <c:txPr>
        <a:bodyPr/>
        <a:lstStyle/>
        <a:p>
          <a:pPr>
            <a:defRPr sz="898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18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c:rich>
      </c:tx>
      <c:layout>
        <c:manualLayout>
          <c:xMode val="edge"/>
          <c:yMode val="edge"/>
          <c:x val="0.17440555414444162"/>
          <c:y val="1.2820179655760852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sz="995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smtClean="0"/>
              <a:t>2019</a:t>
            </a:r>
            <a:endParaRPr lang="en-US" dirty="0"/>
          </a:p>
        </c:rich>
      </c:tx>
      <c:layout>
        <c:manualLayout>
          <c:xMode val="edge"/>
          <c:yMode val="edge"/>
          <c:x val="0.20452929232902489"/>
          <c:y val="3.5286625207885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79528051671408E-2"/>
          <c:y val="0.25410058453921991"/>
          <c:w val="0.55455377634728731"/>
          <c:h val="0.56107451207141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811</c:v>
                </c:pt>
                <c:pt idx="1">
                  <c:v>5885</c:v>
                </c:pt>
                <c:pt idx="2">
                  <c:v>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w="25372">
          <a:noFill/>
        </a:ln>
      </c:spPr>
    </c:plotArea>
    <c:legend>
      <c:legendPos val="r"/>
      <c:layout>
        <c:manualLayout>
          <c:xMode val="edge"/>
          <c:yMode val="edge"/>
          <c:x val="0.63921127783555354"/>
          <c:y val="0.31786274463439818"/>
          <c:w val="0.28520180260486305"/>
          <c:h val="0.50536993686599985"/>
        </c:manualLayout>
      </c:layout>
      <c:overlay val="0"/>
      <c:txPr>
        <a:bodyPr/>
        <a:lstStyle/>
        <a:p>
          <a:pPr>
            <a:defRPr sz="994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0.21429</cdr:y>
    </cdr:from>
    <cdr:to>
      <cdr:x>0.325</cdr:x>
      <cdr:y>0.28571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648072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</cdr:x>
      <cdr:y>0.21429</cdr:y>
    </cdr:from>
    <cdr:to>
      <cdr:x>0.3</cdr:x>
      <cdr:y>0.28571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0.4375</cdr:x>
      <cdr:y>0.21429</cdr:y>
    </cdr:from>
    <cdr:to>
      <cdr:x>0.6125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60140" y="64807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0.83333</cdr:y>
    </cdr:from>
    <cdr:to>
      <cdr:x>0.55</cdr:x>
      <cdr:y>0.92857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52028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</cdr:x>
      <cdr:y>0.52381</cdr:y>
    </cdr:from>
    <cdr:to>
      <cdr:x>0.46154</cdr:x>
      <cdr:y>0.62457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1869" y="1482742"/>
          <a:ext cx="664273" cy="285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7 024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0.02564</cdr:x>
      <cdr:y>0.25438</cdr:y>
    </cdr:from>
    <cdr:to>
      <cdr:x>0.18031</cdr:x>
      <cdr:y>0.35536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720080"/>
          <a:ext cx="434352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0.39942</cdr:x>
      <cdr:y>0.20351</cdr:y>
    </cdr:from>
    <cdr:to>
      <cdr:x>0.54138</cdr:x>
      <cdr:y>0.30448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1690" y="576064"/>
          <a:ext cx="398665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0.42138</cdr:x>
      <cdr:y>0.83947</cdr:y>
    </cdr:from>
    <cdr:to>
      <cdr:x>0.59722</cdr:x>
      <cdr:y>0.945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183367" y="2376264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0.06747</cdr:x>
      <cdr:y>0.21389</cdr:y>
    </cdr:from>
    <cdr:to>
      <cdr:x>0.23979</cdr:x>
      <cdr:y>0.32225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323" y="589650"/>
          <a:ext cx="496340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0.45159</cdr:x>
      <cdr:y>0.20896</cdr:y>
    </cdr:from>
    <cdr:to>
      <cdr:x>0.59454</cdr:x>
      <cdr:y>0.31732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300732" y="576064"/>
          <a:ext cx="411747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0.44992</cdr:x>
      <cdr:y>0.83586</cdr:y>
    </cdr:from>
    <cdr:to>
      <cdr:x>0.61843</cdr:x>
      <cdr:y>0.94034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295921" y="2304256"/>
          <a:ext cx="485342" cy="2880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0.26194</cdr:x>
      <cdr:y>0.52241</cdr:y>
    </cdr:from>
    <cdr:to>
      <cdr:x>0.44992</cdr:x>
      <cdr:y>0.62689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754467" y="1440160"/>
          <a:ext cx="541454" cy="28803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0.12919</cdr:x>
      <cdr:y>0.40856</cdr:y>
    </cdr:from>
    <cdr:to>
      <cdr:x>0.22679</cdr:x>
      <cdr:y>0.46573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48" y="1029320"/>
          <a:ext cx="28803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0.08039</cdr:x>
      <cdr:y>0.52289</cdr:y>
    </cdr:from>
    <cdr:to>
      <cdr:x>0.17799</cdr:x>
      <cdr:y>0.63722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232" y="1317352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0.00341</cdr:x>
      <cdr:y>0.26958</cdr:y>
    </cdr:from>
    <cdr:to>
      <cdr:x>0.2718</cdr:x>
      <cdr:y>0.36407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11" y="854190"/>
          <a:ext cx="811662" cy="299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0.02381</cdr:x>
      <cdr:y>0.79587</cdr:y>
    </cdr:from>
    <cdr:to>
      <cdr:x>0.2619</cdr:x>
      <cdr:y>0.92665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2521612"/>
          <a:ext cx="720080" cy="414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0.38095</cdr:x>
      <cdr:y>0.18182</cdr:y>
    </cdr:from>
    <cdr:to>
      <cdr:x>0.57615</cdr:x>
      <cdr:y>0.26756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064" y="576124"/>
          <a:ext cx="590321" cy="271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0.45238</cdr:x>
      <cdr:y>0.79545</cdr:y>
    </cdr:from>
    <cdr:to>
      <cdr:x>0.67198</cdr:x>
      <cdr:y>0.90978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68152" y="2520280"/>
          <a:ext cx="664140" cy="36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0.17551</cdr:x>
      <cdr:y>0.24637</cdr:y>
    </cdr:from>
    <cdr:to>
      <cdr:x>0.50974</cdr:x>
      <cdr:y>0.32027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0170" y="720080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0.13181</cdr:x>
      <cdr:y>0.19709</cdr:y>
    </cdr:from>
    <cdr:to>
      <cdr:x>0.46604</cdr:x>
      <cdr:y>0.271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0611" y="576064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0.09625</cdr:x>
      <cdr:y>0.19709</cdr:y>
    </cdr:from>
    <cdr:to>
      <cdr:x>0.27675</cdr:x>
      <cdr:y>0.2993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3326" y="576064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0.41209</cdr:x>
      <cdr:y>0.19709</cdr:y>
    </cdr:from>
    <cdr:to>
      <cdr:x>0.55471</cdr:x>
      <cdr:y>0.2993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7422" y="576064"/>
          <a:ext cx="390178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0.49105</cdr:x>
      <cdr:y>0.76373</cdr:y>
    </cdr:from>
    <cdr:to>
      <cdr:x>0.67155</cdr:x>
      <cdr:y>0.86594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343446" y="2232248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0.25417</cdr:x>
      <cdr:y>0.49273</cdr:y>
    </cdr:from>
    <cdr:to>
      <cdr:x>0.43467</cdr:x>
      <cdr:y>0.59494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5374" y="1440160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954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2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64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49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19BC-53DA-48A4-B0ED-B88B85DB6991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07D2-3A22-465D-815A-442DFE519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88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41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15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12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4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09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3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72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50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29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2708920"/>
            <a:ext cx="8208912" cy="2664295"/>
          </a:xfrm>
          <a:solidFill>
            <a:srgbClr val="CCFF66"/>
          </a:solidFill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Подготовлен на основании решения Совета депутатов городского округа Котельники Московской области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«О бюджете городского округа Котельники Московской области на 2018 год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и на плановый период 2019 и 2020 годов»</a:t>
            </a:r>
          </a:p>
        </p:txBody>
      </p:sp>
      <p:pic>
        <p:nvPicPr>
          <p:cNvPr id="1031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88640"/>
            <a:ext cx="6264696" cy="19446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944216" cy="204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59522"/>
              </p:ext>
            </p:extLst>
          </p:nvPr>
        </p:nvGraphicFramePr>
        <p:xfrm>
          <a:off x="107504" y="836712"/>
          <a:ext cx="8856986" cy="5712450"/>
        </p:xfrm>
        <a:graphic>
          <a:graphicData uri="http://schemas.openxmlformats.org/drawingml/2006/table">
            <a:tbl>
              <a:tblPr/>
              <a:tblGrid>
                <a:gridCol w="2664296"/>
                <a:gridCol w="1152837"/>
                <a:gridCol w="431339"/>
                <a:gridCol w="1152128"/>
                <a:gridCol w="576064"/>
                <a:gridCol w="1024056"/>
                <a:gridCol w="488112"/>
                <a:gridCol w="792071"/>
                <a:gridCol w="576083"/>
              </a:tblGrid>
              <a:tr h="174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дохода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2018 год  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05">
                <a:tc vMerge="1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98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1 324 313,2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1 393 045,8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 333 267,0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1 330 572,0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14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614 801,0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643 872,0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672 246,0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672 246,0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188 472,2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226 569,0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203 176,0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203 176,0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6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521 040,5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522 604,8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457 845,0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455 150,0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614 800,5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643 872,0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672 246,0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672 246,0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2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240 170,8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252 428,0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265 048,0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265 048,0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3 122,2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3 317,0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3 487,0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3 487,0 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17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122 432,3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123 235,0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125 621,0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125 621,0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247 267,4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263 022,0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276 190,0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276 190,0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15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Задолженность по отмененным</a:t>
                      </a:r>
                      <a:r>
                        <a:rPr lang="ru-RU" sz="1200" b="0" i="0" u="none" strike="noStrike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 налогам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1 796,1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1 870,0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1 900,0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1 900,0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188 472,2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226 569,0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203 176,0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203 176,0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147 115,0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184 312,0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193 355,0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193 355,0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96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562,5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840,0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881,0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881,0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22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19 776,0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36 000,0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96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19 947,2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4 200,0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4 400,0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4 400,0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40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1 071,5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1 217,0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1 540,0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1 540,0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82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521 040,5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522 604,8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457 845,0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455 150,0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124 921,7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75 427,8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15 221,0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15 221,0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99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396 118,8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447 177,0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442 624,0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439 929,0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126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143" y="116632"/>
            <a:ext cx="8852347" cy="576064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Объем и структура налоговых и неналоговых доходов городского округа Котельники Московской области в 2018-2020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53631" cy="64633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Constantia" panose="02030602050306030303" pitchFamily="18" charset="0"/>
              </a:rPr>
              <a:t>Объем налоговых и неналоговых доходов бюджета городского округа Котельники Московской области на душу населения</a:t>
            </a:r>
          </a:p>
        </p:txBody>
      </p:sp>
      <p:pic>
        <p:nvPicPr>
          <p:cNvPr id="3" name="Picture 39" descr="Картинки по запросу фото рука и день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" y="1763899"/>
            <a:ext cx="3358498" cy="370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02376"/>
              </p:ext>
            </p:extLst>
          </p:nvPr>
        </p:nvGraphicFramePr>
        <p:xfrm>
          <a:off x="3650807" y="1763899"/>
          <a:ext cx="5365658" cy="3700290"/>
        </p:xfrm>
        <a:graphic>
          <a:graphicData uri="http://schemas.openxmlformats.org/drawingml/2006/table">
            <a:tbl>
              <a:tblPr/>
              <a:tblGrid>
                <a:gridCol w="1380967"/>
                <a:gridCol w="1545030"/>
                <a:gridCol w="1219760"/>
                <a:gridCol w="1219901"/>
              </a:tblGrid>
              <a:tr h="11446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населения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01.01.2017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г. (чел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сумма налоговых и неналоговых доходов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 расчете на 1 жителя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547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44 967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1 324,31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34,58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523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Люберцы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291 510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7 954,02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32,08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568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51 306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1 494,60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30,12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591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51 306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1 354,64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30,12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06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5286580"/>
            <a:ext cx="8784530" cy="1200329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образования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9" y="223971"/>
            <a:ext cx="8604920" cy="1177056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400" dirty="0">
                <a:latin typeface="Constantia" panose="02030602050306030303" pitchFamily="18" charset="0"/>
                <a:cs typeface="Times New Roman" panose="02020603050405020304" pitchFamily="18" charset="0"/>
              </a:rPr>
              <a:t>Предоставление налоговых льгот физическим лицам на территории городского округа Котельники Московской области  (выпадающие доходы) тыс. руб.</a:t>
            </a:r>
            <a:endParaRPr lang="ru-RU" sz="2400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929415"/>
              </p:ext>
            </p:extLst>
          </p:nvPr>
        </p:nvGraphicFramePr>
        <p:xfrm>
          <a:off x="323529" y="2204864"/>
          <a:ext cx="2808311" cy="283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186001"/>
              </p:ext>
            </p:extLst>
          </p:nvPr>
        </p:nvGraphicFramePr>
        <p:xfrm>
          <a:off x="3347865" y="2204864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265390"/>
              </p:ext>
            </p:extLst>
          </p:nvPr>
        </p:nvGraphicFramePr>
        <p:xfrm>
          <a:off x="6180882" y="2060848"/>
          <a:ext cx="2735860" cy="292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2144" y="44624"/>
            <a:ext cx="8924352" cy="648072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Информация о расходах бюджета городского округа Котельники Московской области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 разрезе муниципальных программ</a:t>
            </a:r>
          </a:p>
        </p:txBody>
      </p:sp>
      <p:sp>
        <p:nvSpPr>
          <p:cNvPr id="4" name="Скругленный прямоугольник 16"/>
          <p:cNvSpPr>
            <a:spLocks noChangeArrowheads="1"/>
          </p:cNvSpPr>
          <p:nvPr/>
        </p:nvSpPr>
        <p:spPr bwMode="auto">
          <a:xfrm>
            <a:off x="93786" y="784854"/>
            <a:ext cx="2606005" cy="142001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 городского округа Котельники Московской области "Создание условий для оказания медицинской помощи населению городского округа Котельники Московской области на 2015-2019 </a:t>
            </a:r>
            <a:r>
              <a:rPr lang="ru-RU" sz="1000" dirty="0" smtClean="0">
                <a:latin typeface="Constantia" panose="02030602050306030303" pitchFamily="18" charset="0"/>
              </a:rPr>
              <a:t>годы“</a:t>
            </a:r>
            <a:endParaRPr lang="en-US" sz="1000" dirty="0" smtClean="0">
              <a:latin typeface="Constantia" panose="02030602050306030303" pitchFamily="18" charset="0"/>
            </a:endParaRPr>
          </a:p>
          <a:p>
            <a:pPr fontAlgn="ctr"/>
            <a:endParaRPr lang="ru-RU" sz="1000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Скругленный прямоугольник 16"/>
          <p:cNvSpPr>
            <a:spLocks noChangeArrowheads="1"/>
          </p:cNvSpPr>
          <p:nvPr/>
        </p:nvSpPr>
        <p:spPr bwMode="auto">
          <a:xfrm>
            <a:off x="3288076" y="784855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"Культура городского округа Котельники Московской области на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fontAlgn="ctr"/>
            <a:endParaRPr lang="ru-RU" sz="1000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Скругленный прямоугольник 16"/>
          <p:cNvSpPr>
            <a:spLocks noChangeArrowheads="1"/>
          </p:cNvSpPr>
          <p:nvPr/>
        </p:nvSpPr>
        <p:spPr bwMode="auto">
          <a:xfrm>
            <a:off x="6444208" y="784855"/>
            <a:ext cx="2436285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lvl="0" defTabSz="685800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Constantia" panose="02030602050306030303" pitchFamily="18" charset="0"/>
              </a:rPr>
              <a:t>Муниципальная программа "Образование городского округа Котельники Московской области на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fontAlgn="ctr"/>
            <a:endParaRPr lang="ru-RU" sz="1000" b="1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Скругленный прямоугольник 16"/>
          <p:cNvSpPr>
            <a:spLocks noChangeArrowheads="1"/>
          </p:cNvSpPr>
          <p:nvPr/>
        </p:nvSpPr>
        <p:spPr bwMode="auto">
          <a:xfrm>
            <a:off x="6444207" y="3689769"/>
            <a:ext cx="2436285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 в городском округе Котельники Московской области на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Скругленный прямоугольник 16"/>
          <p:cNvSpPr>
            <a:spLocks noChangeArrowheads="1"/>
          </p:cNvSpPr>
          <p:nvPr/>
        </p:nvSpPr>
        <p:spPr bwMode="auto">
          <a:xfrm>
            <a:off x="3164313" y="3721741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"Спорт в городском округе Котельники Московской области на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0" name="Скругленный прямоугольник 16"/>
          <p:cNvSpPr>
            <a:spLocks noChangeArrowheads="1"/>
          </p:cNvSpPr>
          <p:nvPr/>
        </p:nvSpPr>
        <p:spPr bwMode="auto">
          <a:xfrm>
            <a:off x="112144" y="3721741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"Социальная защита населения городского округа Котельники Московской области" на 2017-2021 годы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Скругленный прямоугольник 16"/>
          <p:cNvSpPr>
            <a:spLocks noChangeArrowheads="1"/>
          </p:cNvSpPr>
          <p:nvPr/>
        </p:nvSpPr>
        <p:spPr bwMode="auto">
          <a:xfrm>
            <a:off x="222914" y="27436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Скругленный прямоугольник 16"/>
          <p:cNvSpPr>
            <a:spLocks noChangeArrowheads="1"/>
          </p:cNvSpPr>
          <p:nvPr/>
        </p:nvSpPr>
        <p:spPr bwMode="auto">
          <a:xfrm>
            <a:off x="1519600" y="2238734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6 390,50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16"/>
          <p:cNvSpPr>
            <a:spLocks noChangeArrowheads="1"/>
          </p:cNvSpPr>
          <p:nvPr/>
        </p:nvSpPr>
        <p:spPr bwMode="auto">
          <a:xfrm>
            <a:off x="233888" y="224628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Скругленный прямоугольник 16"/>
          <p:cNvSpPr>
            <a:spLocks noChangeArrowheads="1"/>
          </p:cNvSpPr>
          <p:nvPr/>
        </p:nvSpPr>
        <p:spPr bwMode="auto">
          <a:xfrm>
            <a:off x="1509158" y="273524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9 102,0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6"/>
          <p:cNvSpPr>
            <a:spLocks noChangeArrowheads="1"/>
          </p:cNvSpPr>
          <p:nvPr/>
        </p:nvSpPr>
        <p:spPr bwMode="auto">
          <a:xfrm>
            <a:off x="1492093" y="322855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9 422,0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233888" y="323695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224628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>
                <a:solidFill>
                  <a:srgbClr val="000000"/>
                </a:solidFill>
                <a:latin typeface="Constantia" panose="02030602050306030303" pitchFamily="18" charset="0"/>
              </a:rPr>
              <a:t>(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исполнение</a:t>
            </a:r>
            <a:r>
              <a:rPr lang="en-US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Скругленный прямоугольник 16"/>
          <p:cNvSpPr>
            <a:spLocks noChangeArrowheads="1"/>
          </p:cNvSpPr>
          <p:nvPr/>
        </p:nvSpPr>
        <p:spPr bwMode="auto">
          <a:xfrm>
            <a:off x="4602872" y="22345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95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285,0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27436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Скругленный прямоугольник 16"/>
          <p:cNvSpPr>
            <a:spLocks noChangeArrowheads="1"/>
          </p:cNvSpPr>
          <p:nvPr/>
        </p:nvSpPr>
        <p:spPr bwMode="auto">
          <a:xfrm>
            <a:off x="4602871" y="273150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7 056,0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323695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2019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Скругленный прямоугольник 16"/>
          <p:cNvSpPr>
            <a:spLocks noChangeArrowheads="1"/>
          </p:cNvSpPr>
          <p:nvPr/>
        </p:nvSpPr>
        <p:spPr bwMode="auto">
          <a:xfrm>
            <a:off x="4589252" y="322842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102 944,0 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16"/>
          <p:cNvSpPr>
            <a:spLocks noChangeArrowheads="1"/>
          </p:cNvSpPr>
          <p:nvPr/>
        </p:nvSpPr>
        <p:spPr bwMode="auto">
          <a:xfrm>
            <a:off x="6578224" y="22345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>
                <a:solidFill>
                  <a:srgbClr val="000000"/>
                </a:solidFill>
                <a:latin typeface="Constantia" panose="02030602050306030303" pitchFamily="18" charset="0"/>
              </a:rPr>
              <a:t>(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исполнение</a:t>
            </a:r>
            <a:r>
              <a:rPr lang="en-US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Скругленный прямоугольник 16"/>
          <p:cNvSpPr>
            <a:spLocks noChangeArrowheads="1"/>
          </p:cNvSpPr>
          <p:nvPr/>
        </p:nvSpPr>
        <p:spPr bwMode="auto">
          <a:xfrm>
            <a:off x="7781490" y="22292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534 464,6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16"/>
          <p:cNvSpPr>
            <a:spLocks noChangeArrowheads="1"/>
          </p:cNvSpPr>
          <p:nvPr/>
        </p:nvSpPr>
        <p:spPr bwMode="auto">
          <a:xfrm>
            <a:off x="6578223" y="27268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Скругленный прямоугольник 16"/>
          <p:cNvSpPr>
            <a:spLocks noChangeArrowheads="1"/>
          </p:cNvSpPr>
          <p:nvPr/>
        </p:nvSpPr>
        <p:spPr bwMode="auto">
          <a:xfrm>
            <a:off x="7781490" y="27215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/>
              <a:t>6</a:t>
            </a:r>
            <a:r>
              <a:rPr lang="en-US" sz="800" b="1" dirty="0" smtClean="0"/>
              <a:t>53 669,3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32" name="Скругленный прямоугольник 16"/>
          <p:cNvSpPr>
            <a:spLocks noChangeArrowheads="1"/>
          </p:cNvSpPr>
          <p:nvPr/>
        </p:nvSpPr>
        <p:spPr bwMode="auto">
          <a:xfrm>
            <a:off x="6578223" y="321222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Скругленный прямоугольник 16"/>
          <p:cNvSpPr>
            <a:spLocks noChangeArrowheads="1"/>
          </p:cNvSpPr>
          <p:nvPr/>
        </p:nvSpPr>
        <p:spPr bwMode="auto">
          <a:xfrm>
            <a:off x="7759523" y="321222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/>
              <a:t>574</a:t>
            </a:r>
            <a:r>
              <a:rPr lang="ru-RU" sz="800" dirty="0"/>
              <a:t> </a:t>
            </a:r>
            <a:r>
              <a:rPr lang="ru-RU" sz="800" b="1" dirty="0"/>
              <a:t>176,5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36" name="Скругленный прямоугольник 35"/>
          <p:cNvSpPr>
            <a:spLocks noChangeArrowheads="1"/>
          </p:cNvSpPr>
          <p:nvPr/>
        </p:nvSpPr>
        <p:spPr bwMode="auto">
          <a:xfrm>
            <a:off x="186340" y="519098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1519600" y="519098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23 091,6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186339" y="569827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ru-RU" sz="8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186340" y="620054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1519599" y="5704772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/>
              <a:t>2</a:t>
            </a:r>
            <a:r>
              <a:rPr lang="en-US" sz="800" b="1" dirty="0" smtClean="0"/>
              <a:t>6 357,0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>
            <a:spLocks noChangeArrowheads="1"/>
          </p:cNvSpPr>
          <p:nvPr/>
        </p:nvSpPr>
        <p:spPr bwMode="auto">
          <a:xfrm>
            <a:off x="1519599" y="62233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25 190,0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2" name="Скругленный прямоугольник 41"/>
          <p:cNvSpPr>
            <a:spLocks noChangeArrowheads="1"/>
          </p:cNvSpPr>
          <p:nvPr/>
        </p:nvSpPr>
        <p:spPr bwMode="auto">
          <a:xfrm>
            <a:off x="3288076" y="519079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(исполнение)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4674723" y="519079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194 512,</a:t>
            </a:r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Скругленный прямоугольник 43"/>
          <p:cNvSpPr>
            <a:spLocks noChangeArrowheads="1"/>
          </p:cNvSpPr>
          <p:nvPr/>
        </p:nvSpPr>
        <p:spPr bwMode="auto">
          <a:xfrm>
            <a:off x="3288075" y="571342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4674722" y="5704772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/>
              <a:t>92 820,0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6" name="Скругленный прямоугольник 45"/>
          <p:cNvSpPr>
            <a:spLocks noChangeArrowheads="1"/>
          </p:cNvSpPr>
          <p:nvPr/>
        </p:nvSpPr>
        <p:spPr bwMode="auto">
          <a:xfrm>
            <a:off x="3288074" y="620233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2019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4674721" y="619591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114 892,0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8" name="Скругленный прямоугольник 47"/>
          <p:cNvSpPr>
            <a:spLocks noChangeArrowheads="1"/>
          </p:cNvSpPr>
          <p:nvPr/>
        </p:nvSpPr>
        <p:spPr bwMode="auto">
          <a:xfrm>
            <a:off x="6611826" y="520193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(исполнение)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>
            <a:spLocks noChangeArrowheads="1"/>
          </p:cNvSpPr>
          <p:nvPr/>
        </p:nvSpPr>
        <p:spPr bwMode="auto">
          <a:xfrm>
            <a:off x="7781490" y="520089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15 702,9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>
            <a:spLocks noChangeArrowheads="1"/>
          </p:cNvSpPr>
          <p:nvPr/>
        </p:nvSpPr>
        <p:spPr bwMode="auto">
          <a:xfrm>
            <a:off x="6594172" y="570919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>
            <a:spLocks noChangeArrowheads="1"/>
          </p:cNvSpPr>
          <p:nvPr/>
        </p:nvSpPr>
        <p:spPr bwMode="auto">
          <a:xfrm>
            <a:off x="7785402" y="569827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11 900,0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2" name="Скругленный прямоугольник 51"/>
          <p:cNvSpPr>
            <a:spLocks noChangeArrowheads="1"/>
          </p:cNvSpPr>
          <p:nvPr/>
        </p:nvSpPr>
        <p:spPr bwMode="auto">
          <a:xfrm>
            <a:off x="6594172" y="62233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2019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>
            <a:spLocks noChangeArrowheads="1"/>
          </p:cNvSpPr>
          <p:nvPr/>
        </p:nvSpPr>
        <p:spPr bwMode="auto">
          <a:xfrm>
            <a:off x="7783484" y="620930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16 025,0</a:t>
            </a:r>
            <a:endParaRPr lang="ru-RU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2144" y="44624"/>
            <a:ext cx="8924352" cy="648072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Информация о расходах бюджета городского округа Котельники Московской области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 разрезе муниципальных программ</a:t>
            </a:r>
          </a:p>
        </p:txBody>
      </p:sp>
      <p:sp>
        <p:nvSpPr>
          <p:cNvPr id="4" name="Скругленный прямоугольник 16"/>
          <p:cNvSpPr>
            <a:spLocks noChangeArrowheads="1"/>
          </p:cNvSpPr>
          <p:nvPr/>
        </p:nvSpPr>
        <p:spPr bwMode="auto">
          <a:xfrm>
            <a:off x="93786" y="784854"/>
            <a:ext cx="2606005" cy="142001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"Экология и окружающая среда городского округа Котельники Московской области на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Скругленный прямоугольник 16"/>
          <p:cNvSpPr>
            <a:spLocks noChangeArrowheads="1"/>
          </p:cNvSpPr>
          <p:nvPr/>
        </p:nvSpPr>
        <p:spPr bwMode="auto">
          <a:xfrm>
            <a:off x="3288076" y="784855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городского округа Котельники Московской области "Безопасность городского округа Котельники Московской области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Скругленный прямоугольник 16"/>
          <p:cNvSpPr>
            <a:spLocks noChangeArrowheads="1"/>
          </p:cNvSpPr>
          <p:nvPr/>
        </p:nvSpPr>
        <p:spPr bwMode="auto">
          <a:xfrm>
            <a:off x="6444208" y="784855"/>
            <a:ext cx="2436285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"Жилище городского округа Котельники Московской области" на 2017-2027 годы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Скругленный прямоугольник 16"/>
          <p:cNvSpPr>
            <a:spLocks noChangeArrowheads="1"/>
          </p:cNvSpPr>
          <p:nvPr/>
        </p:nvSpPr>
        <p:spPr bwMode="auto">
          <a:xfrm>
            <a:off x="6444207" y="3689769"/>
            <a:ext cx="2436285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городского округа Котельники Московской области "Муниципальное управление" на 2017-2021 годы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Скругленный прямоугольник 16"/>
          <p:cNvSpPr>
            <a:spLocks noChangeArrowheads="1"/>
          </p:cNvSpPr>
          <p:nvPr/>
        </p:nvSpPr>
        <p:spPr bwMode="auto">
          <a:xfrm>
            <a:off x="3203848" y="3711803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"Предпринимательство  городского округа Котельники Московской области" на 2017-2021 годы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0" name="Скругленный прямоугольник 16"/>
          <p:cNvSpPr>
            <a:spLocks noChangeArrowheads="1"/>
          </p:cNvSpPr>
          <p:nvPr/>
        </p:nvSpPr>
        <p:spPr bwMode="auto">
          <a:xfrm>
            <a:off x="93786" y="3730058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"Развитие жилищно- коммунального хозяйства городского округа Котельники Московской области на 2017-2021 годы",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Скругленный прямоугольник 16"/>
          <p:cNvSpPr>
            <a:spLocks noChangeArrowheads="1"/>
          </p:cNvSpPr>
          <p:nvPr/>
        </p:nvSpPr>
        <p:spPr bwMode="auto">
          <a:xfrm>
            <a:off x="222914" y="27436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Скругленный прямоугольник 16"/>
          <p:cNvSpPr>
            <a:spLocks noChangeArrowheads="1"/>
          </p:cNvSpPr>
          <p:nvPr/>
        </p:nvSpPr>
        <p:spPr bwMode="auto">
          <a:xfrm>
            <a:off x="1519600" y="2238734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168,6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16"/>
          <p:cNvSpPr>
            <a:spLocks noChangeArrowheads="1"/>
          </p:cNvSpPr>
          <p:nvPr/>
        </p:nvSpPr>
        <p:spPr bwMode="auto">
          <a:xfrm>
            <a:off x="233888" y="224628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Скругленный прямоугольник 16"/>
          <p:cNvSpPr>
            <a:spLocks noChangeArrowheads="1"/>
          </p:cNvSpPr>
          <p:nvPr/>
        </p:nvSpPr>
        <p:spPr bwMode="auto">
          <a:xfrm>
            <a:off x="1509158" y="273524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390,0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6"/>
          <p:cNvSpPr>
            <a:spLocks noChangeArrowheads="1"/>
          </p:cNvSpPr>
          <p:nvPr/>
        </p:nvSpPr>
        <p:spPr bwMode="auto">
          <a:xfrm>
            <a:off x="1492093" y="322855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390,0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233888" y="323695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224628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>
                <a:solidFill>
                  <a:srgbClr val="000000"/>
                </a:solidFill>
                <a:latin typeface="Constantia" panose="02030602050306030303" pitchFamily="18" charset="0"/>
              </a:rPr>
              <a:t>(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исполнение</a:t>
            </a:r>
            <a:r>
              <a:rPr lang="en-US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Скругленный прямоугольник 16"/>
          <p:cNvSpPr>
            <a:spLocks noChangeArrowheads="1"/>
          </p:cNvSpPr>
          <p:nvPr/>
        </p:nvSpPr>
        <p:spPr bwMode="auto">
          <a:xfrm>
            <a:off x="4602872" y="22345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17 974,8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27436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Скругленный прямоугольник 16"/>
          <p:cNvSpPr>
            <a:spLocks noChangeArrowheads="1"/>
          </p:cNvSpPr>
          <p:nvPr/>
        </p:nvSpPr>
        <p:spPr bwMode="auto">
          <a:xfrm>
            <a:off x="4602871" y="273150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24 049,0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22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323695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2019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Скругленный прямоугольник 16"/>
          <p:cNvSpPr>
            <a:spLocks noChangeArrowheads="1"/>
          </p:cNvSpPr>
          <p:nvPr/>
        </p:nvSpPr>
        <p:spPr bwMode="auto">
          <a:xfrm>
            <a:off x="4589252" y="322842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25 401,0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16"/>
          <p:cNvSpPr>
            <a:spLocks noChangeArrowheads="1"/>
          </p:cNvSpPr>
          <p:nvPr/>
        </p:nvSpPr>
        <p:spPr bwMode="auto">
          <a:xfrm>
            <a:off x="6578224" y="22345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>
                <a:solidFill>
                  <a:srgbClr val="000000"/>
                </a:solidFill>
                <a:latin typeface="Constantia" panose="02030602050306030303" pitchFamily="18" charset="0"/>
              </a:rPr>
              <a:t>(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исполнение</a:t>
            </a:r>
            <a:r>
              <a:rPr lang="en-US" sz="800" b="1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Скругленный прямоугольник 16"/>
          <p:cNvSpPr>
            <a:spLocks noChangeArrowheads="1"/>
          </p:cNvSpPr>
          <p:nvPr/>
        </p:nvSpPr>
        <p:spPr bwMode="auto">
          <a:xfrm>
            <a:off x="7781489" y="222239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10 137,9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16"/>
          <p:cNvSpPr>
            <a:spLocks noChangeArrowheads="1"/>
          </p:cNvSpPr>
          <p:nvPr/>
        </p:nvSpPr>
        <p:spPr bwMode="auto">
          <a:xfrm>
            <a:off x="6578223" y="27268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Скругленный прямоугольник 16"/>
          <p:cNvSpPr>
            <a:spLocks noChangeArrowheads="1"/>
          </p:cNvSpPr>
          <p:nvPr/>
        </p:nvSpPr>
        <p:spPr bwMode="auto">
          <a:xfrm>
            <a:off x="7781490" y="27215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/>
              <a:t>12 548,0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32" name="Скругленный прямоугольник 16"/>
          <p:cNvSpPr>
            <a:spLocks noChangeArrowheads="1"/>
          </p:cNvSpPr>
          <p:nvPr/>
        </p:nvSpPr>
        <p:spPr bwMode="auto">
          <a:xfrm>
            <a:off x="6578223" y="321222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Скругленный прямоугольник 16"/>
          <p:cNvSpPr>
            <a:spLocks noChangeArrowheads="1"/>
          </p:cNvSpPr>
          <p:nvPr/>
        </p:nvSpPr>
        <p:spPr bwMode="auto">
          <a:xfrm>
            <a:off x="7759523" y="321222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6 885,1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36" name="Скругленный прямоугольник 35"/>
          <p:cNvSpPr>
            <a:spLocks noChangeArrowheads="1"/>
          </p:cNvSpPr>
          <p:nvPr/>
        </p:nvSpPr>
        <p:spPr bwMode="auto">
          <a:xfrm>
            <a:off x="186340" y="519098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1519600" y="519098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123 869,5</a:t>
            </a:r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186339" y="569827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ru-RU" sz="8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186340" y="620054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1519599" y="5704772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87 426,0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>
            <a:spLocks noChangeArrowheads="1"/>
          </p:cNvSpPr>
          <p:nvPr/>
        </p:nvSpPr>
        <p:spPr bwMode="auto">
          <a:xfrm>
            <a:off x="1519599" y="62233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117 476,0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2" name="Скругленный прямоугольник 41"/>
          <p:cNvSpPr>
            <a:spLocks noChangeArrowheads="1"/>
          </p:cNvSpPr>
          <p:nvPr/>
        </p:nvSpPr>
        <p:spPr bwMode="auto">
          <a:xfrm>
            <a:off x="3288076" y="519079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(исполнение)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4674723" y="519079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722,8</a:t>
            </a:r>
          </a:p>
        </p:txBody>
      </p:sp>
      <p:sp>
        <p:nvSpPr>
          <p:cNvPr id="44" name="Скругленный прямоугольник 43"/>
          <p:cNvSpPr>
            <a:spLocks noChangeArrowheads="1"/>
          </p:cNvSpPr>
          <p:nvPr/>
        </p:nvSpPr>
        <p:spPr bwMode="auto">
          <a:xfrm>
            <a:off x="3288075" y="571342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4674722" y="5704772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1 122,0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6" name="Скругленный прямоугольник 45"/>
          <p:cNvSpPr>
            <a:spLocks noChangeArrowheads="1"/>
          </p:cNvSpPr>
          <p:nvPr/>
        </p:nvSpPr>
        <p:spPr bwMode="auto">
          <a:xfrm>
            <a:off x="3288074" y="620233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2019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4674721" y="619591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1 122,0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8" name="Скругленный прямоугольник 47"/>
          <p:cNvSpPr>
            <a:spLocks noChangeArrowheads="1"/>
          </p:cNvSpPr>
          <p:nvPr/>
        </p:nvSpPr>
        <p:spPr bwMode="auto">
          <a:xfrm>
            <a:off x="6609795" y="517423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(исполнение)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>
            <a:spLocks noChangeArrowheads="1"/>
          </p:cNvSpPr>
          <p:nvPr/>
        </p:nvSpPr>
        <p:spPr bwMode="auto">
          <a:xfrm>
            <a:off x="7781489" y="518791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238 955,8</a:t>
            </a:r>
          </a:p>
        </p:txBody>
      </p:sp>
      <p:sp>
        <p:nvSpPr>
          <p:cNvPr id="50" name="Скругленный прямоугольник 49"/>
          <p:cNvSpPr>
            <a:spLocks noChangeArrowheads="1"/>
          </p:cNvSpPr>
          <p:nvPr/>
        </p:nvSpPr>
        <p:spPr bwMode="auto">
          <a:xfrm>
            <a:off x="6609795" y="56733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>
            <a:spLocks noChangeArrowheads="1"/>
          </p:cNvSpPr>
          <p:nvPr/>
        </p:nvSpPr>
        <p:spPr bwMode="auto">
          <a:xfrm>
            <a:off x="7781489" y="5692215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/>
              <a:t>2</a:t>
            </a:r>
            <a:r>
              <a:rPr lang="en-US" sz="800" b="1" dirty="0" smtClean="0"/>
              <a:t>12 203,0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52" name="Скругленный прямоугольник 51"/>
          <p:cNvSpPr>
            <a:spLocks noChangeArrowheads="1"/>
          </p:cNvSpPr>
          <p:nvPr/>
        </p:nvSpPr>
        <p:spPr bwMode="auto">
          <a:xfrm>
            <a:off x="6594172" y="6183345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2019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(план)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>
            <a:spLocks noChangeArrowheads="1"/>
          </p:cNvSpPr>
          <p:nvPr/>
        </p:nvSpPr>
        <p:spPr bwMode="auto">
          <a:xfrm>
            <a:off x="7783484" y="6183345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/>
              <a:t>2</a:t>
            </a:r>
            <a:r>
              <a:rPr lang="en-US" sz="800" b="1" dirty="0" smtClean="0"/>
              <a:t>58 768,</a:t>
            </a:r>
            <a:r>
              <a:rPr lang="ru-RU" sz="800" b="1" dirty="0" smtClean="0"/>
              <a:t>0</a:t>
            </a:r>
            <a:endParaRPr lang="ru-RU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2144" y="44624"/>
            <a:ext cx="8924352" cy="648072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Информация о расходах бюджета городского округа Котельники Московской области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 разрезе муниципальных программ</a:t>
            </a:r>
          </a:p>
        </p:txBody>
      </p:sp>
      <p:sp>
        <p:nvSpPr>
          <p:cNvPr id="4" name="Скругленный прямоугольник 16"/>
          <p:cNvSpPr>
            <a:spLocks noChangeArrowheads="1"/>
          </p:cNvSpPr>
          <p:nvPr/>
        </p:nvSpPr>
        <p:spPr bwMode="auto">
          <a:xfrm>
            <a:off x="93786" y="784854"/>
            <a:ext cx="2606005" cy="142001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"Энергосбережение и повышение энергетической эффективности в городском округе Котельники Московской области на 2015-2019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Скругленный прямоугольник 16"/>
          <p:cNvSpPr>
            <a:spLocks noChangeArrowheads="1"/>
          </p:cNvSpPr>
          <p:nvPr/>
        </p:nvSpPr>
        <p:spPr bwMode="auto">
          <a:xfrm>
            <a:off x="3288076" y="784855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"Развитие и функционирование </a:t>
            </a:r>
            <a:r>
              <a:rPr lang="ru-RU" sz="1000" dirty="0" err="1">
                <a:latin typeface="Constantia" panose="02030602050306030303" pitchFamily="18" charset="0"/>
              </a:rPr>
              <a:t>дорожно</a:t>
            </a:r>
            <a:r>
              <a:rPr lang="ru-RU" sz="1000" dirty="0">
                <a:latin typeface="Constantia" panose="02030602050306030303" pitchFamily="18" charset="0"/>
              </a:rPr>
              <a:t> - транспортного комплекса городского округа Котельники Московской области на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Скругленный прямоугольник 16"/>
          <p:cNvSpPr>
            <a:spLocks noChangeArrowheads="1"/>
          </p:cNvSpPr>
          <p:nvPr/>
        </p:nvSpPr>
        <p:spPr bwMode="auto">
          <a:xfrm>
            <a:off x="6444208" y="784855"/>
            <a:ext cx="2436285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solidFill>
                  <a:srgbClr val="000000"/>
                </a:solidFill>
                <a:latin typeface="Constantia" panose="02030602050306030303" pitchFamily="18" charset="0"/>
              </a:rPr>
              <a:t>Муниципальная программа «Формирование современной комфортной городской среды городского округа Котельники Московской области» на 2018-2022 </a:t>
            </a:r>
            <a:r>
              <a:rPr lang="ru-RU" sz="1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годы</a:t>
            </a:r>
            <a:endParaRPr lang="ru-RU" sz="1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0" name="Скругленный прямоугольник 16"/>
          <p:cNvSpPr>
            <a:spLocks noChangeArrowheads="1"/>
          </p:cNvSpPr>
          <p:nvPr/>
        </p:nvSpPr>
        <p:spPr bwMode="auto">
          <a:xfrm>
            <a:off x="3241842" y="3817863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программа "Архитектура и градостроительство городского округа Котельники Московской области на 2017-2021 годы"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Скругленный прямоугольник 16"/>
          <p:cNvSpPr>
            <a:spLocks noChangeArrowheads="1"/>
          </p:cNvSpPr>
          <p:nvPr/>
        </p:nvSpPr>
        <p:spPr bwMode="auto">
          <a:xfrm>
            <a:off x="222914" y="27436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Скругленный прямоугольник 16"/>
          <p:cNvSpPr>
            <a:spLocks noChangeArrowheads="1"/>
          </p:cNvSpPr>
          <p:nvPr/>
        </p:nvSpPr>
        <p:spPr bwMode="auto">
          <a:xfrm>
            <a:off x="1519600" y="2238734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405,9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16"/>
          <p:cNvSpPr>
            <a:spLocks noChangeArrowheads="1"/>
          </p:cNvSpPr>
          <p:nvPr/>
        </p:nvSpPr>
        <p:spPr bwMode="auto">
          <a:xfrm>
            <a:off x="233888" y="224628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Скругленный прямоугольник 16"/>
          <p:cNvSpPr>
            <a:spLocks noChangeArrowheads="1"/>
          </p:cNvSpPr>
          <p:nvPr/>
        </p:nvSpPr>
        <p:spPr bwMode="auto">
          <a:xfrm>
            <a:off x="1509158" y="273524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1 155,0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6"/>
          <p:cNvSpPr>
            <a:spLocks noChangeArrowheads="1"/>
          </p:cNvSpPr>
          <p:nvPr/>
        </p:nvSpPr>
        <p:spPr bwMode="auto">
          <a:xfrm>
            <a:off x="1492093" y="322855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</a:rPr>
              <a:t>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233888" y="323695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224628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>
                <a:solidFill>
                  <a:srgbClr val="000000"/>
                </a:solidFill>
                <a:latin typeface="Constantia" panose="02030602050306030303" pitchFamily="18" charset="0"/>
              </a:rPr>
              <a:t>(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исполнение</a:t>
            </a:r>
            <a:r>
              <a:rPr lang="en-US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Скругленный прямоугольник 16"/>
          <p:cNvSpPr>
            <a:spLocks noChangeArrowheads="1"/>
          </p:cNvSpPr>
          <p:nvPr/>
        </p:nvSpPr>
        <p:spPr bwMode="auto">
          <a:xfrm>
            <a:off x="4602872" y="223457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12 191,5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274363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Скругленный прямоугольник 16"/>
          <p:cNvSpPr>
            <a:spLocks noChangeArrowheads="1"/>
          </p:cNvSpPr>
          <p:nvPr/>
        </p:nvSpPr>
        <p:spPr bwMode="auto">
          <a:xfrm>
            <a:off x="4602871" y="273150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/>
              <a:t>32580,0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22" name="Скругленный прямоугольник 16"/>
          <p:cNvSpPr>
            <a:spLocks noChangeArrowheads="1"/>
          </p:cNvSpPr>
          <p:nvPr/>
        </p:nvSpPr>
        <p:spPr bwMode="auto">
          <a:xfrm>
            <a:off x="3415856" y="323695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2019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Скругленный прямоугольник 16"/>
          <p:cNvSpPr>
            <a:spLocks noChangeArrowheads="1"/>
          </p:cNvSpPr>
          <p:nvPr/>
        </p:nvSpPr>
        <p:spPr bwMode="auto">
          <a:xfrm>
            <a:off x="4589252" y="322842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/>
              <a:t>12 887,0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16"/>
          <p:cNvSpPr>
            <a:spLocks noChangeArrowheads="1"/>
          </p:cNvSpPr>
          <p:nvPr/>
        </p:nvSpPr>
        <p:spPr bwMode="auto">
          <a:xfrm>
            <a:off x="6578223" y="225665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ru-RU" sz="800" b="1" dirty="0">
                <a:solidFill>
                  <a:srgbClr val="000000"/>
                </a:solidFill>
                <a:latin typeface="Constantia" panose="02030602050306030303" pitchFamily="18" charset="0"/>
              </a:rPr>
              <a:t>(</a:t>
            </a:r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исполнение</a:t>
            </a:r>
            <a:r>
              <a:rPr lang="en-US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Скругленный прямоугольник 16"/>
          <p:cNvSpPr>
            <a:spLocks noChangeArrowheads="1"/>
          </p:cNvSpPr>
          <p:nvPr/>
        </p:nvSpPr>
        <p:spPr bwMode="auto">
          <a:xfrm>
            <a:off x="7781488" y="225665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endParaRPr lang="ru-RU" sz="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16"/>
          <p:cNvSpPr>
            <a:spLocks noChangeArrowheads="1"/>
          </p:cNvSpPr>
          <p:nvPr/>
        </p:nvSpPr>
        <p:spPr bwMode="auto">
          <a:xfrm>
            <a:off x="6586127" y="276033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2018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Скругленный прямоугольник 16"/>
          <p:cNvSpPr>
            <a:spLocks noChangeArrowheads="1"/>
          </p:cNvSpPr>
          <p:nvPr/>
        </p:nvSpPr>
        <p:spPr bwMode="auto">
          <a:xfrm>
            <a:off x="7781485" y="2752340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</a:rPr>
              <a:t>113 392,7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32" name="Скругленный прямоугольник 16"/>
          <p:cNvSpPr>
            <a:spLocks noChangeArrowheads="1"/>
          </p:cNvSpPr>
          <p:nvPr/>
        </p:nvSpPr>
        <p:spPr bwMode="auto">
          <a:xfrm>
            <a:off x="6578223" y="3248882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Скругленный прямоугольник 16"/>
          <p:cNvSpPr>
            <a:spLocks noChangeArrowheads="1"/>
          </p:cNvSpPr>
          <p:nvPr/>
        </p:nvSpPr>
        <p:spPr bwMode="auto">
          <a:xfrm>
            <a:off x="7781488" y="3248882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</a:rPr>
              <a:t>113 276,0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36" name="Скругленный прямоугольник 35"/>
          <p:cNvSpPr>
            <a:spLocks noChangeArrowheads="1"/>
          </p:cNvSpPr>
          <p:nvPr/>
        </p:nvSpPr>
        <p:spPr bwMode="auto">
          <a:xfrm>
            <a:off x="3395418" y="5352056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4788023" y="533650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3412671" y="5858196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ru-RU" sz="8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3412670" y="6363878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4788023" y="583444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</a:rPr>
              <a:t>500,0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>
            <a:spLocks noChangeArrowheads="1"/>
          </p:cNvSpPr>
          <p:nvPr/>
        </p:nvSpPr>
        <p:spPr bwMode="auto">
          <a:xfrm>
            <a:off x="4788024" y="634178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</a:rPr>
              <a:t>0</a:t>
            </a:r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42" name="Скругленный прямоугольник 16"/>
          <p:cNvSpPr>
            <a:spLocks noChangeArrowheads="1"/>
          </p:cNvSpPr>
          <p:nvPr/>
        </p:nvSpPr>
        <p:spPr bwMode="auto">
          <a:xfrm>
            <a:off x="71155" y="3802481"/>
            <a:ext cx="2700715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Муниципальная программа «Развитие инженерной инфраструктуры и </a:t>
            </a:r>
            <a:r>
              <a:rPr lang="ru-RU" sz="10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энергоэффективности</a:t>
            </a:r>
            <a:r>
              <a:rPr lang="ru-RU" sz="1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городского округа Котельники Московской области на 2018 – 2022 годы»</a:t>
            </a:r>
            <a:endParaRPr lang="ru-RU" sz="10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323528" y="5352916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4" name="Скругленный прямоугольник 43"/>
          <p:cNvSpPr>
            <a:spLocks noChangeArrowheads="1"/>
          </p:cNvSpPr>
          <p:nvPr/>
        </p:nvSpPr>
        <p:spPr bwMode="auto">
          <a:xfrm>
            <a:off x="1716133" y="5352916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405,9</a:t>
            </a: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327703" y="5900404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ru-RU" sz="8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6" name="Скругленный прямоугольник 45"/>
          <p:cNvSpPr>
            <a:spLocks noChangeArrowheads="1"/>
          </p:cNvSpPr>
          <p:nvPr/>
        </p:nvSpPr>
        <p:spPr bwMode="auto">
          <a:xfrm>
            <a:off x="1716133" y="5865189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1550,0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323528" y="6389363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ru-RU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8" name="Скругленный прямоугольник 47"/>
          <p:cNvSpPr>
            <a:spLocks noChangeArrowheads="1"/>
          </p:cNvSpPr>
          <p:nvPr/>
        </p:nvSpPr>
        <p:spPr bwMode="auto">
          <a:xfrm>
            <a:off x="1716133" y="638908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4200,0</a:t>
            </a:r>
          </a:p>
        </p:txBody>
      </p:sp>
      <p:sp>
        <p:nvSpPr>
          <p:cNvPr id="49" name="Скругленный прямоугольник 16"/>
          <p:cNvSpPr>
            <a:spLocks noChangeArrowheads="1"/>
          </p:cNvSpPr>
          <p:nvPr/>
        </p:nvSpPr>
        <p:spPr bwMode="auto">
          <a:xfrm>
            <a:off x="6297016" y="3833764"/>
            <a:ext cx="2572488" cy="1420009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ru-RU" sz="1000" dirty="0">
                <a:latin typeface="Constantia" panose="02030602050306030303" pitchFamily="18" charset="0"/>
              </a:rPr>
              <a:t>Муниципальная </a:t>
            </a:r>
            <a:r>
              <a:rPr lang="ru-RU" sz="1000" dirty="0" smtClean="0">
                <a:latin typeface="Constantia" panose="02030602050306030303" pitchFamily="18" charset="0"/>
              </a:rPr>
              <a:t>программа городского округа Котельники </a:t>
            </a:r>
            <a:r>
              <a:rPr lang="ru-RU" sz="1000" dirty="0">
                <a:latin typeface="Constantia" panose="02030602050306030303" pitchFamily="18" charset="0"/>
              </a:rPr>
              <a:t>М</a:t>
            </a:r>
            <a:r>
              <a:rPr lang="ru-RU" sz="1000" dirty="0" smtClean="0">
                <a:latin typeface="Constantia" panose="02030602050306030303" pitchFamily="18" charset="0"/>
              </a:rPr>
              <a:t>осковской области «Цифровой городской округ Котельники на 2018 – 2022 годы»</a:t>
            </a:r>
            <a:endParaRPr lang="ru-RU" sz="10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51" name="Скругленный прямоугольник 50"/>
          <p:cNvSpPr>
            <a:spLocks noChangeArrowheads="1"/>
          </p:cNvSpPr>
          <p:nvPr/>
        </p:nvSpPr>
        <p:spPr bwMode="auto">
          <a:xfrm>
            <a:off x="6522962" y="5333215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7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(исполнение)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Скругленный прямоугольник 51"/>
          <p:cNvSpPr>
            <a:spLocks noChangeArrowheads="1"/>
          </p:cNvSpPr>
          <p:nvPr/>
        </p:nvSpPr>
        <p:spPr bwMode="auto">
          <a:xfrm>
            <a:off x="6528809" y="5848125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ru-RU" sz="800" b="1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Скругленный прямоугольник 52"/>
          <p:cNvSpPr>
            <a:spLocks noChangeArrowheads="1"/>
          </p:cNvSpPr>
          <p:nvPr/>
        </p:nvSpPr>
        <p:spPr bwMode="auto">
          <a:xfrm>
            <a:off x="6528809" y="6352292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</a:t>
            </a:r>
            <a:r>
              <a:rPr 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en-US" sz="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ctr"/>
            <a:r>
              <a:rPr lang="ru-RU" sz="8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(план)</a:t>
            </a:r>
            <a:endParaRPr lang="ru-RU" sz="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54" name="Скругленный прямоугольник 53"/>
          <p:cNvSpPr>
            <a:spLocks noChangeArrowheads="1"/>
          </p:cNvSpPr>
          <p:nvPr/>
        </p:nvSpPr>
        <p:spPr bwMode="auto">
          <a:xfrm>
            <a:off x="7781487" y="5284605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Скругленный прямоугольник 54"/>
          <p:cNvSpPr>
            <a:spLocks noChangeArrowheads="1"/>
          </p:cNvSpPr>
          <p:nvPr/>
        </p:nvSpPr>
        <p:spPr bwMode="auto">
          <a:xfrm>
            <a:off x="7781486" y="5806461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39 271,0</a:t>
            </a:r>
          </a:p>
        </p:txBody>
      </p:sp>
      <p:sp>
        <p:nvSpPr>
          <p:cNvPr id="56" name="Скругленный прямоугольник 55"/>
          <p:cNvSpPr>
            <a:spLocks noChangeArrowheads="1"/>
          </p:cNvSpPr>
          <p:nvPr/>
        </p:nvSpPr>
        <p:spPr bwMode="auto">
          <a:xfrm>
            <a:off x="7781485" y="6317077"/>
            <a:ext cx="916305" cy="4518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fontAlgn="ctr"/>
            <a:r>
              <a:rPr lang="en-US" sz="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35 851,0</a:t>
            </a:r>
          </a:p>
        </p:txBody>
      </p:sp>
    </p:spTree>
    <p:extLst>
      <p:ext uri="{BB962C8B-B14F-4D97-AF65-F5344CB8AC3E}">
        <p14:creationId xmlns:p14="http://schemas.microsoft.com/office/powerpoint/2010/main" val="31183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12143" y="116632"/>
            <a:ext cx="8924353" cy="432048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Информация по выплатам отдельным категориям граждан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12177"/>
              </p:ext>
            </p:extLst>
          </p:nvPr>
        </p:nvGraphicFramePr>
        <p:xfrm>
          <a:off x="112143" y="680867"/>
          <a:ext cx="8924353" cy="6132547"/>
        </p:xfrm>
        <a:graphic>
          <a:graphicData uri="http://schemas.openxmlformats.org/drawingml/2006/table">
            <a:tbl>
              <a:tblPr/>
              <a:tblGrid>
                <a:gridCol w="4027809"/>
                <a:gridCol w="1368152"/>
                <a:gridCol w="1061498"/>
                <a:gridCol w="1331350"/>
                <a:gridCol w="1135544"/>
              </a:tblGrid>
              <a:tr h="659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5" marR="91435"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2017 году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расходов тыс. руб.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2018г. (план)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расходов  тыс. руб.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900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Возмещение расходов за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найм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поднайм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90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13010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15040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927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1158,8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872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8118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7901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872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2055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930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930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948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1781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14165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2195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17454</a:t>
                      </a:r>
                    </a:p>
                  </a:txBody>
                  <a:tcPr marL="91435" marR="91435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8408" y="260648"/>
            <a:ext cx="8804072" cy="759618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</a:rPr>
              <a:t>Объекты общественного значения, реализуемые на территории городского округа Котельники Московской области</a:t>
            </a:r>
            <a:endParaRPr lang="ru-RU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08" y="1241918"/>
            <a:ext cx="4483592" cy="23256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241918"/>
            <a:ext cx="4248472" cy="23256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 flipH="1">
            <a:off x="88408" y="3567606"/>
            <a:ext cx="4483592" cy="3055226"/>
          </a:xfrm>
          <a:prstGeom prst="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В Котельниках в 2018 году</a:t>
            </a:r>
            <a:r>
              <a:rPr lang="en-US" sz="1200" dirty="0" smtClean="0"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завершается строительство физкультурно-оздоровительного комплекса с универсальным спортивным залом. Строительство ведется по соседству со стадионом «Русские газоны – Котельники» в микрорайоне Силикат.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Строительство </a:t>
            </a:r>
            <a:r>
              <a:rPr lang="ru-RU" sz="1200" dirty="0" err="1" smtClean="0">
                <a:latin typeface="Constantia" panose="02030602050306030303" pitchFamily="18" charset="0"/>
              </a:rPr>
              <a:t>ФОКа</a:t>
            </a:r>
            <a:r>
              <a:rPr lang="ru-RU" sz="1200" dirty="0" smtClean="0">
                <a:latin typeface="Constantia" panose="02030602050306030303" pitchFamily="18" charset="0"/>
              </a:rPr>
              <a:t> ведется в рамках государственной программы Московской области «Спорт Подмосковья».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Объем финансирования, направленного на реализацию данного проекта, составил 164 471 млн. руб.: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- средства бюджета Московской области: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106 893 млн. руб.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- средства бюджета городского округа Котельники: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Constantia" panose="02030602050306030303" pitchFamily="18" charset="0"/>
              </a:rPr>
              <a:t>57 578 мил. руб.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10" y="3575844"/>
            <a:ext cx="4248470" cy="3046988"/>
          </a:xfrm>
          <a:prstGeom prst="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Котельниках </a:t>
            </a:r>
            <a:r>
              <a:rPr lang="ru-RU" alt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 2017 году </a:t>
            </a:r>
            <a:r>
              <a:rPr lang="ru-RU" sz="1200" dirty="0" smtClean="0">
                <a:latin typeface="Constantia" panose="02030602050306030303" pitchFamily="18" charset="0"/>
              </a:rPr>
              <a:t>в </a:t>
            </a:r>
            <a:r>
              <a:rPr lang="ru-RU" sz="1200" dirty="0">
                <a:latin typeface="Constantia" panose="02030602050306030303" pitchFamily="18" charset="0"/>
              </a:rPr>
              <a:t>рамках государственной программы Московской области «Спорт </a:t>
            </a:r>
            <a:r>
              <a:rPr lang="ru-RU" sz="1200" dirty="0" smtClean="0">
                <a:latin typeface="Constantia" panose="02030602050306030303" pitchFamily="18" charset="0"/>
              </a:rPr>
              <a:t>Подмосковья» </a:t>
            </a:r>
            <a:r>
              <a:rPr lang="ru-RU" alt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началось  строительство </a:t>
            </a:r>
            <a:r>
              <a:rPr lang="ru-RU" alt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трехэтажной пристройки к средней общеобразовательной школе №2 на 300 мест.</a:t>
            </a:r>
            <a:endParaRPr lang="ru-RU" altLang="ru-RU" sz="1200" dirty="0">
              <a:latin typeface="Constantia" panose="02030602050306030303" pitchFamily="18" charset="0"/>
            </a:endParaRPr>
          </a:p>
          <a:p>
            <a:pPr marL="1800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В новом корпусе будет 14 классных помещений, три игровые развивающие комнаты для детей младшего школьного возраста, столовая с пищеблоком, а также хореографическое и лекционное залы. Основное здание школы и новый корпус будут связаны между собой переходом. </a:t>
            </a:r>
            <a:endParaRPr lang="ru-RU" altLang="ru-RU" sz="1200" dirty="0">
              <a:latin typeface="Constantia" panose="02030602050306030303" pitchFamily="18" charset="0"/>
            </a:endParaRPr>
          </a:p>
          <a:p>
            <a:pPr marL="1800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Стоимость строительно-монтажных работ – более </a:t>
            </a:r>
            <a:r>
              <a:rPr lang="ru-RU" alt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89</a:t>
            </a:r>
            <a:r>
              <a:rPr lang="ru-RU" alt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млн. рублей. На 30% работы финансируются за счет средств городского бюджета, на 70% – из бюджета Московской области.</a:t>
            </a:r>
            <a:endParaRPr lang="ru-RU" altLang="ru-RU" sz="1200" dirty="0">
              <a:latin typeface="Constantia" panose="02030602050306030303" pitchFamily="18" charset="0"/>
            </a:endParaRPr>
          </a:p>
          <a:p>
            <a:pPr marL="180000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По проекту подрядчик завершит строительство </a:t>
            </a:r>
            <a:r>
              <a:rPr lang="ru-RU" alt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 2019 году. </a:t>
            </a:r>
            <a:r>
              <a:rPr lang="ru-RU" alt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 </a:t>
            </a:r>
            <a:endParaRPr lang="ru-RU" altLang="ru-RU" sz="1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107506" y="1628801"/>
            <a:ext cx="8928992" cy="3477875"/>
          </a:xfrm>
          <a:prstGeom prst="rect">
            <a:avLst/>
          </a:prstGeom>
          <a:solidFill>
            <a:srgbClr val="CCFF66"/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000" b="1" dirty="0">
                <a:latin typeface="Constantia" pitchFamily="18" charset="0"/>
              </a:rPr>
              <a:t>«Бюджет для граждан» </a:t>
            </a:r>
          </a:p>
          <a:p>
            <a:pPr>
              <a:defRPr/>
            </a:pPr>
            <a:r>
              <a:rPr lang="ru-RU" altLang="en-US" sz="2000" b="1" dirty="0">
                <a:latin typeface="Constantia" pitchFamily="18" charset="0"/>
              </a:rPr>
              <a:t>Подготовлен управлением финансов администрации </a:t>
            </a:r>
            <a:endParaRPr lang="ru-RU" altLang="en-US" sz="2000" b="1" dirty="0" smtClean="0">
              <a:latin typeface="Constantia" pitchFamily="18" charset="0"/>
            </a:endParaRPr>
          </a:p>
          <a:p>
            <a:pPr>
              <a:defRPr/>
            </a:pPr>
            <a:r>
              <a:rPr lang="ru-RU" altLang="en-US" sz="2000" b="1" dirty="0" smtClean="0">
                <a:latin typeface="Constantia" pitchFamily="18" charset="0"/>
              </a:rPr>
              <a:t>городского </a:t>
            </a:r>
            <a:r>
              <a:rPr lang="ru-RU" altLang="en-US" sz="2000" b="1" dirty="0">
                <a:latin typeface="Constantia" pitchFamily="18" charset="0"/>
              </a:rPr>
              <a:t>округа Котельники Московской области</a:t>
            </a:r>
            <a:endParaRPr lang="en-US" sz="2000" dirty="0">
              <a:latin typeface="Constantia" panose="02030602050306030303" pitchFamily="18" charset="0"/>
            </a:endParaRPr>
          </a:p>
          <a:p>
            <a:r>
              <a:rPr lang="ru-RU" sz="2000" dirty="0">
                <a:latin typeface="Constantia" panose="02030602050306030303" pitchFamily="18" charset="0"/>
              </a:rPr>
              <a:t>Адрес: 140054, Московская область, г. Котельники, Дзержинское ш.,5/4</a:t>
            </a:r>
          </a:p>
          <a:p>
            <a:r>
              <a:rPr lang="ru-RU" sz="2000" dirty="0">
                <a:latin typeface="Constantia" panose="02030602050306030303" pitchFamily="18" charset="0"/>
              </a:rPr>
              <a:t>Телефон: 8(495) 554-45-08 Администрация городского округа Котельники</a:t>
            </a:r>
          </a:p>
          <a:p>
            <a:r>
              <a:rPr lang="ru-RU" sz="2000" dirty="0">
                <a:latin typeface="Constantia" panose="02030602050306030303" pitchFamily="18" charset="0"/>
              </a:rPr>
              <a:t>Телефон:8 (495) 559-97-55 Управление финансов администрации</a:t>
            </a:r>
          </a:p>
          <a:p>
            <a:r>
              <a:rPr lang="ru-RU" sz="2000" dirty="0">
                <a:latin typeface="Constantia" panose="02030602050306030303" pitchFamily="18" charset="0"/>
              </a:rPr>
              <a:t>Режим работы: Понедельник-пятница с 9:00 до 18:00</a:t>
            </a:r>
          </a:p>
          <a:p>
            <a:r>
              <a:rPr lang="ru-RU" sz="2000" dirty="0">
                <a:latin typeface="Constantia" panose="02030602050306030303" pitchFamily="18" charset="0"/>
              </a:rPr>
              <a:t>Перерыв с 13:00 – 14:00 </a:t>
            </a:r>
            <a:endParaRPr lang="ru-RU" sz="2000" dirty="0" smtClean="0">
              <a:latin typeface="Constantia" panose="02030602050306030303" pitchFamily="18" charset="0"/>
            </a:endParaRPr>
          </a:p>
          <a:p>
            <a:r>
              <a:rPr lang="ru-RU" sz="2000" dirty="0" smtClean="0">
                <a:latin typeface="Constantia" panose="02030602050306030303" pitchFamily="18" charset="0"/>
              </a:rPr>
              <a:t>Выходные </a:t>
            </a:r>
            <a:r>
              <a:rPr lang="ru-RU" sz="2000" dirty="0">
                <a:latin typeface="Constantia" panose="02030602050306030303" pitchFamily="18" charset="0"/>
              </a:rPr>
              <a:t>дни: суббота, воскресенье</a:t>
            </a:r>
          </a:p>
          <a:p>
            <a:r>
              <a:rPr lang="ru-RU" sz="2000" dirty="0">
                <a:latin typeface="Constantia" panose="02030602050306030303" pitchFamily="18" charset="0"/>
              </a:rPr>
              <a:t>Интернет сайт: Муниципального образования городского округа Котельники </a:t>
            </a:r>
            <a:r>
              <a:rPr lang="ru-RU" sz="2000" dirty="0" smtClean="0">
                <a:latin typeface="Constantia" panose="02030602050306030303" pitchFamily="18" charset="0"/>
              </a:rPr>
              <a:t>Московской области </a:t>
            </a:r>
            <a:r>
              <a:rPr lang="en-US" sz="2000" dirty="0" smtClean="0">
                <a:latin typeface="Constantia" panose="02030602050306030303" pitchFamily="18" charset="0"/>
              </a:rPr>
              <a:t>http</a:t>
            </a:r>
            <a:r>
              <a:rPr lang="en-US" sz="2000" dirty="0">
                <a:latin typeface="Constantia" panose="02030602050306030303" pitchFamily="18" charset="0"/>
              </a:rPr>
              <a:t>://www.kotelniki.ru/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5" y="260648"/>
            <a:ext cx="8928992" cy="720080"/>
          </a:xfrm>
          <a:prstGeom prst="rect">
            <a:avLst/>
          </a:prstGeom>
          <a:solidFill>
            <a:srgbClr val="FFFF66"/>
          </a:solidFill>
          <a:ln w="6350" cap="flat" cmpd="sng" algn="ctr">
            <a:solidFill>
              <a:srgbClr val="FFFF6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Контактная информация и обратная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256724" y="332656"/>
            <a:ext cx="8634069" cy="1008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Constantia" pitchFamily="18" charset="0"/>
              </a:rPr>
              <a:t>Уважаемые  жители </a:t>
            </a:r>
            <a:r>
              <a:rPr lang="ru-RU" altLang="ru-RU" sz="3200" b="1" dirty="0" smtClean="0">
                <a:latin typeface="Constantia" pitchFamily="18" charset="0"/>
              </a:rPr>
              <a:t>!</a:t>
            </a:r>
            <a:endParaRPr lang="ru-RU" altLang="ru-RU" sz="3200" dirty="0">
              <a:latin typeface="Constantia" pitchFamily="18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56725" y="1546570"/>
            <a:ext cx="8634069" cy="430887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Constantia" panose="02030602050306030303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latin typeface="Constantia" panose="02030602050306030303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бюджета </a:t>
            </a:r>
            <a:r>
              <a:rPr lang="ru-RU" dirty="0" smtClean="0">
                <a:latin typeface="Constantia" panose="02030602050306030303" pitchFamily="18" charset="0"/>
              </a:rPr>
              <a:t>городского округа Котельники </a:t>
            </a:r>
            <a:r>
              <a:rPr lang="ru-RU" dirty="0">
                <a:latin typeface="Constantia" panose="02030602050306030303" pitchFamily="18" charset="0"/>
              </a:rPr>
              <a:t>М</a:t>
            </a:r>
            <a:r>
              <a:rPr lang="ru-RU" dirty="0" smtClean="0">
                <a:latin typeface="Constantia" panose="02030602050306030303" pitchFamily="18" charset="0"/>
              </a:rPr>
              <a:t>осковской области на 2018 </a:t>
            </a:r>
            <a:r>
              <a:rPr lang="ru-RU" dirty="0">
                <a:latin typeface="Constantia" panose="02030602050306030303" pitchFamily="18" charset="0"/>
              </a:rPr>
              <a:t>год и плановый период </a:t>
            </a:r>
            <a:r>
              <a:rPr lang="ru-RU" dirty="0" smtClean="0">
                <a:latin typeface="Constantia" panose="02030602050306030303" pitchFamily="18" charset="0"/>
              </a:rPr>
              <a:t>2019 </a:t>
            </a:r>
            <a:r>
              <a:rPr lang="ru-RU" dirty="0">
                <a:latin typeface="Constantia" panose="02030602050306030303" pitchFamily="18" charset="0"/>
              </a:rPr>
              <a:t>и </a:t>
            </a:r>
            <a:r>
              <a:rPr lang="ru-RU" dirty="0" smtClean="0">
                <a:latin typeface="Constantia" panose="02030602050306030303" pitchFamily="18" charset="0"/>
              </a:rPr>
              <a:t>2020 </a:t>
            </a:r>
            <a:r>
              <a:rPr lang="ru-RU" dirty="0">
                <a:latin typeface="Constantia" panose="02030602050306030303" pitchFamily="18" charset="0"/>
              </a:rPr>
              <a:t>годов.</a:t>
            </a:r>
          </a:p>
          <a:p>
            <a:pPr algn="just"/>
            <a:r>
              <a:rPr lang="ru-RU" sz="2000" dirty="0">
                <a:latin typeface="Constantia" panose="02030602050306030303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</a:t>
            </a:r>
            <a:r>
              <a:rPr lang="ru-RU" sz="2000" dirty="0" smtClean="0">
                <a:latin typeface="Constantia" panose="02030602050306030303" pitchFamily="18" charset="0"/>
                <a:cs typeface="Times New Roman" pitchFamily="18" charset="0"/>
              </a:rPr>
              <a:t>педагогам</a:t>
            </a:r>
            <a:r>
              <a:rPr lang="ru-RU" sz="2000" dirty="0">
                <a:latin typeface="Constantia" panose="02030602050306030303" pitchFamily="18" charset="0"/>
                <a:cs typeface="Times New Roman" pitchFamily="18" charset="0"/>
              </a:rPr>
              <a:t>, врачам, молодым семьям, так и муниципальным служащим, пенсионерам и другим категориям населения, так как </a:t>
            </a:r>
            <a:r>
              <a:rPr lang="ru-RU" sz="2000" dirty="0" smtClean="0">
                <a:latin typeface="Constantia" panose="02030602050306030303" pitchFamily="18" charset="0"/>
                <a:cs typeface="Times New Roman" pitchFamily="18" charset="0"/>
              </a:rPr>
              <a:t>бюджет </a:t>
            </a:r>
            <a:r>
              <a:rPr lang="ru-RU" sz="2000" dirty="0">
                <a:latin typeface="Constantia" panose="02030602050306030303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000" dirty="0" smtClean="0">
                <a:latin typeface="Constantia" panose="02030602050306030303" pitchFamily="18" charset="0"/>
                <a:cs typeface="Times New Roman" pitchFamily="18" charset="0"/>
              </a:rPr>
              <a:t>жителя нашего города. </a:t>
            </a:r>
            <a:r>
              <a:rPr lang="ru-RU" sz="2000" dirty="0">
                <a:latin typeface="Constantia" panose="02030602050306030303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бюджета </a:t>
            </a:r>
            <a:r>
              <a:rPr lang="ru-RU" sz="2000" dirty="0" smtClean="0">
                <a:latin typeface="Constantia" panose="02030602050306030303" pitchFamily="18" charset="0"/>
                <a:cs typeface="Times New Roman" pitchFamily="18" charset="0"/>
              </a:rPr>
              <a:t>городского округа.</a:t>
            </a:r>
            <a:endParaRPr lang="ru-RU" sz="2000" dirty="0">
              <a:latin typeface="Constantia" panose="02030602050306030303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Constantia" panose="02030602050306030303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Constantia" panose="02030602050306030303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Constantia" panose="02030602050306030303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2000" dirty="0" smtClean="0">
                <a:latin typeface="Constantia" panose="02030602050306030303" pitchFamily="18" charset="0"/>
                <a:cs typeface="Times New Roman" pitchFamily="18" charset="0"/>
              </a:rPr>
              <a:t>городском округе Котельники Московской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4"/>
          <p:cNvSpPr txBox="1">
            <a:spLocks noChangeArrowheads="1"/>
          </p:cNvSpPr>
          <p:nvPr/>
        </p:nvSpPr>
        <p:spPr bwMode="auto">
          <a:xfrm>
            <a:off x="277362" y="1096319"/>
            <a:ext cx="8596810" cy="4714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i="1" dirty="0">
                <a:solidFill>
                  <a:srgbClr val="343437"/>
                </a:solidFill>
                <a:latin typeface="Constantia" pitchFamily="18" charset="0"/>
              </a:rPr>
              <a:t>БЮДЖЕТ – ЭТО ПЛАН ДОХОДОВ И РАСХОДОВ </a:t>
            </a:r>
          </a:p>
        </p:txBody>
      </p: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277362" y="1843018"/>
            <a:ext cx="8601075" cy="2824654"/>
          </a:xfrm>
          <a:prstGeom prst="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solidFill>
                  <a:srgbClr val="343437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altLang="ru-RU" sz="2000" dirty="0" smtClean="0">
                <a:solidFill>
                  <a:srgbClr val="343437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2000" dirty="0">
                <a:solidFill>
                  <a:srgbClr val="343437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277362" y="4869160"/>
            <a:ext cx="8687125" cy="1738883"/>
          </a:xfrm>
          <a:prstGeom prst="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solidFill>
                  <a:srgbClr val="343437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</a:t>
            </a:r>
            <a:r>
              <a:rPr lang="ru-RU" altLang="ru-RU" sz="2000" dirty="0" smtClean="0">
                <a:solidFill>
                  <a:srgbClr val="343437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так </a:t>
            </a:r>
            <a:r>
              <a:rPr lang="ru-RU" altLang="ru-RU" sz="2000" dirty="0">
                <a:solidFill>
                  <a:srgbClr val="343437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 для каждой семьи, для каждого человека. 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2339752" y="295070"/>
            <a:ext cx="4714875" cy="5381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343437"/>
                </a:solidFill>
                <a:latin typeface="Constantia" pitchFamily="18" charset="0"/>
              </a:rPr>
              <a:t>Что такое бюджет?</a:t>
            </a:r>
            <a:endParaRPr lang="ru-RU" altLang="ru-RU" sz="2800" dirty="0">
              <a:solidFill>
                <a:srgbClr val="343437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18671" y="439828"/>
            <a:ext cx="8650288" cy="77138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Constantia" pitchFamily="18" charset="0"/>
              </a:rPr>
              <a:t>Основные </a:t>
            </a:r>
            <a:r>
              <a:rPr lang="ru-RU" altLang="ru-RU" sz="2800" dirty="0" smtClean="0">
                <a:latin typeface="Constantia" pitchFamily="18" charset="0"/>
              </a:rPr>
              <a:t>понятия и определения</a:t>
            </a:r>
            <a:endParaRPr lang="ru-RU" altLang="ru-RU" sz="2800" dirty="0">
              <a:latin typeface="Constantia" pitchFamily="18" charset="0"/>
            </a:endParaRPr>
          </a:p>
        </p:txBody>
      </p:sp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227013" y="2524774"/>
            <a:ext cx="218474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latin typeface="Constantia" pitchFamily="18" charset="0"/>
              </a:rPr>
              <a:t>ДОХОДЫ &lt; </a:t>
            </a:r>
            <a:r>
              <a:rPr lang="ru-RU" altLang="ru-RU" sz="2000" b="1" dirty="0" smtClean="0">
                <a:latin typeface="Constantia" pitchFamily="18" charset="0"/>
              </a:rPr>
              <a:t>РАСХОДЫ </a:t>
            </a:r>
            <a:r>
              <a:rPr lang="ru-RU" altLang="ru-RU" sz="2000" b="1" dirty="0">
                <a:latin typeface="Constantia" pitchFamily="18" charset="0"/>
              </a:rPr>
              <a:t>= </a:t>
            </a:r>
            <a:endParaRPr lang="ru-RU" altLang="ru-RU" sz="2000" b="1" dirty="0" smtClean="0">
              <a:latin typeface="Constantia" pitchFamily="18" charset="0"/>
            </a:endParaRPr>
          </a:p>
          <a:p>
            <a:pPr eaLnBrk="1" hangingPunct="1"/>
            <a:r>
              <a:rPr lang="ru-RU" altLang="ru-RU" sz="2000" b="1" dirty="0" smtClean="0">
                <a:latin typeface="Constantia" pitchFamily="18" charset="0"/>
              </a:rPr>
              <a:t>ДЕФИЦИТ </a:t>
            </a:r>
            <a:r>
              <a:rPr lang="ru-RU" altLang="ru-RU" sz="2000" b="1" dirty="0">
                <a:latin typeface="Constantia" pitchFamily="18" charset="0"/>
              </a:rPr>
              <a:t>БЮДЖЕТА</a:t>
            </a:r>
          </a:p>
          <a:p>
            <a:pPr eaLnBrk="1" hangingPunct="1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</p:txBody>
      </p:sp>
      <p:sp>
        <p:nvSpPr>
          <p:cNvPr id="27" name="Прямоугольник 3"/>
          <p:cNvSpPr>
            <a:spLocks noChangeArrowheads="1"/>
          </p:cNvSpPr>
          <p:nvPr/>
        </p:nvSpPr>
        <p:spPr bwMode="auto">
          <a:xfrm>
            <a:off x="6953152" y="2480471"/>
            <a:ext cx="201146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317339" y="5469551"/>
            <a:ext cx="84616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Бюджет городского округа Котельники Московской области </a:t>
            </a:r>
          </a:p>
          <a:p>
            <a:pPr eaLnBrk="1" hangingPunct="1"/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на три года – очередной финансовый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2018 год </a:t>
            </a:r>
          </a:p>
          <a:p>
            <a:pPr eaLnBrk="1" hangingPunct="1"/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период 2019-2020 годов</a:t>
            </a:r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48714"/>
            <a:ext cx="4104456" cy="3320446"/>
          </a:xfrm>
          <a:prstGeom prst="rect">
            <a:avLst/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0" name="Text Box 4"/>
          <p:cNvSpPr txBox="1">
            <a:spLocks noChangeArrowheads="1"/>
          </p:cNvSpPr>
          <p:nvPr/>
        </p:nvSpPr>
        <p:spPr bwMode="auto">
          <a:xfrm>
            <a:off x="175419" y="325218"/>
            <a:ext cx="8789194" cy="584200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latin typeface="Constantia" pitchFamily="18" charset="0"/>
              </a:rPr>
              <a:t>Основные </a:t>
            </a:r>
            <a:r>
              <a:rPr lang="ru-RU" altLang="ru-RU" sz="3600" dirty="0" smtClean="0">
                <a:latin typeface="Constantia" pitchFamily="18" charset="0"/>
              </a:rPr>
              <a:t>понятия и определения</a:t>
            </a:r>
            <a:endParaRPr lang="ru-RU" altLang="ru-RU" sz="3600" dirty="0">
              <a:latin typeface="Constantia" pitchFamily="18" charset="0"/>
            </a:endParaRPr>
          </a:p>
        </p:txBody>
      </p: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Constantia" pitchFamily="18" charset="0"/>
              </a:rPr>
              <a:t>Поступающие в бюджет денежные средства </a:t>
            </a:r>
            <a:r>
              <a:rPr lang="ru-RU" altLang="ru-RU" sz="1600" dirty="0" smtClean="0">
                <a:latin typeface="Constantia" pitchFamily="18" charset="0"/>
              </a:rPr>
              <a:t>- </a:t>
            </a:r>
            <a:r>
              <a:rPr lang="ru-RU" altLang="ru-RU" sz="1600" b="1" dirty="0" smtClean="0">
                <a:latin typeface="Constantia" pitchFamily="18" charset="0"/>
              </a:rPr>
              <a:t>ДОХОДЫ </a:t>
            </a:r>
            <a:r>
              <a:rPr lang="ru-RU" altLang="ru-RU" sz="1600" b="1" dirty="0">
                <a:latin typeface="Constantia" pitchFamily="18" charset="0"/>
              </a:rPr>
              <a:t>БЮДЖЕТА</a:t>
            </a: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latin typeface="Constantia" pitchFamily="18" charset="0"/>
              </a:rPr>
              <a:t>НАЛОГИ</a:t>
            </a:r>
            <a:r>
              <a:rPr lang="ru-RU" altLang="ru-RU" sz="1200" dirty="0">
                <a:latin typeface="Constantia" pitchFamily="18" charset="0"/>
              </a:rPr>
              <a:t> – </a:t>
            </a:r>
            <a:r>
              <a:rPr lang="ru-RU" altLang="ru-RU" sz="1000" dirty="0">
                <a:latin typeface="Constantia" pitchFamily="18" charset="0"/>
              </a:rPr>
              <a:t>часть доходов граждан и организаций, которые они обязаны заплатить государству (например, налог на доходы физических лиц, </a:t>
            </a:r>
            <a:r>
              <a:rPr lang="ru-RU" altLang="ru-RU" sz="1000" dirty="0" smtClean="0">
                <a:latin typeface="Constantia" pitchFamily="18" charset="0"/>
              </a:rPr>
              <a:t>налог </a:t>
            </a:r>
            <a:r>
              <a:rPr lang="ru-RU" altLang="ru-RU" sz="1000" dirty="0">
                <a:latin typeface="Constantia" pitchFamily="18" charset="0"/>
              </a:rPr>
              <a:t>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28908"/>
            <a:ext cx="1366838" cy="351161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</a:t>
            </a:r>
            <a:r>
              <a:rPr lang="ru-RU" altLang="ru-RU" sz="1000" dirty="0" smtClean="0">
                <a:latin typeface="Constantia" pitchFamily="18" charset="0"/>
              </a:rPr>
              <a:t>санкций, возмещение ущерба, доходы от использования  </a:t>
            </a:r>
            <a:r>
              <a:rPr lang="ru-RU" altLang="ru-RU" sz="1000" dirty="0" err="1" smtClean="0">
                <a:latin typeface="Constantia" pitchFamily="18" charset="0"/>
              </a:rPr>
              <a:t>государственногои</a:t>
            </a:r>
            <a:r>
              <a:rPr lang="ru-RU" altLang="ru-RU" sz="1000" dirty="0" smtClean="0">
                <a:latin typeface="Constantia" pitchFamily="18" charset="0"/>
              </a:rPr>
              <a:t> </a:t>
            </a:r>
            <a:r>
              <a:rPr lang="ru-RU" altLang="ru-RU" sz="1000" dirty="0" err="1" smtClean="0">
                <a:latin typeface="Constantia" pitchFamily="18" charset="0"/>
              </a:rPr>
              <a:t>муниципаль</a:t>
            </a:r>
            <a:r>
              <a:rPr lang="ru-RU" altLang="ru-RU" sz="1000" dirty="0" smtClean="0">
                <a:latin typeface="Constantia" pitchFamily="18" charset="0"/>
              </a:rPr>
              <a:t>-</a:t>
            </a:r>
          </a:p>
          <a:p>
            <a:pPr eaLnBrk="1" hangingPunct="1"/>
            <a:r>
              <a:rPr lang="ru-RU" altLang="ru-RU" sz="1000" dirty="0" err="1" smtClean="0">
                <a:latin typeface="Constantia" pitchFamily="18" charset="0"/>
              </a:rPr>
              <a:t>ного</a:t>
            </a:r>
            <a:r>
              <a:rPr lang="ru-RU" altLang="ru-RU" sz="1000" dirty="0" smtClean="0">
                <a:latin typeface="Constantia" pitchFamily="18" charset="0"/>
              </a:rPr>
              <a:t> имущества,  </a:t>
            </a:r>
            <a:r>
              <a:rPr lang="ru-RU" altLang="ru-RU" sz="1000" dirty="0">
                <a:latin typeface="Constantia" pitchFamily="18" charset="0"/>
              </a:rPr>
              <a:t>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latin typeface="Constantia" pitchFamily="18" charset="0"/>
              </a:rPr>
              <a:t> </a:t>
            </a:r>
            <a:r>
              <a:rPr lang="ru-RU" altLang="ru-RU" sz="1000" dirty="0">
                <a:latin typeface="Constantia" pitchFamily="18" charset="0"/>
              </a:rPr>
              <a:t>– 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60226" y="1270975"/>
            <a:ext cx="2519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Constantia" pitchFamily="18" charset="0"/>
              </a:rPr>
              <a:t>Выплачиваемые из бюджета денежные средства </a:t>
            </a:r>
            <a:r>
              <a:rPr lang="ru-RU" altLang="ru-RU" sz="1600" dirty="0" smtClean="0">
                <a:latin typeface="Constantia" pitchFamily="18" charset="0"/>
              </a:rPr>
              <a:t>– </a:t>
            </a:r>
          </a:p>
          <a:p>
            <a:pPr eaLnBrk="1" hangingPunct="1"/>
            <a:r>
              <a:rPr lang="ru-RU" altLang="ru-RU" sz="1600" b="1" dirty="0" smtClean="0">
                <a:latin typeface="Constantia" pitchFamily="18" charset="0"/>
              </a:rPr>
              <a:t>РАСХОДЫ </a:t>
            </a:r>
            <a:r>
              <a:rPr lang="ru-RU" altLang="ru-RU" sz="1600" b="1" dirty="0">
                <a:latin typeface="Constantia" pitchFamily="18" charset="0"/>
              </a:rPr>
              <a:t>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29" name="Прямоугольник 28"/>
          <p:cNvSpPr>
            <a:spLocks noChangeArrowheads="1"/>
          </p:cNvSpPr>
          <p:nvPr/>
        </p:nvSpPr>
        <p:spPr bwMode="auto">
          <a:xfrm>
            <a:off x="5904706" y="6249895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культуру, </a:t>
            </a:r>
            <a:r>
              <a:rPr lang="ru-RU" altLang="ru-RU" sz="1000" b="1" dirty="0" smtClean="0">
                <a:latin typeface="Constantia" pitchFamily="18" charset="0"/>
              </a:rPr>
              <a:t>кинематографию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sp>
        <p:nvSpPr>
          <p:cNvPr id="9232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084" y="2610612"/>
            <a:ext cx="1260066" cy="86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33" descr="экологи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34" descr="школа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156" y="5554755"/>
            <a:ext cx="866194" cy="7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4500563" y="6338079"/>
            <a:ext cx="140414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sp>
        <p:nvSpPr>
          <p:cNvPr id="9241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охрану </a:t>
            </a:r>
          </a:p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sp>
        <p:nvSpPr>
          <p:cNvPr id="9244" name="Прямоугольник 44"/>
          <p:cNvSpPr>
            <a:spLocks noChangeArrowheads="1"/>
          </p:cNvSpPr>
          <p:nvPr/>
        </p:nvSpPr>
        <p:spPr bwMode="auto">
          <a:xfrm>
            <a:off x="7019925" y="6237288"/>
            <a:ext cx="17637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 smtClean="0">
                <a:latin typeface="Constantia" pitchFamily="18" charset="0"/>
              </a:rPr>
              <a:t> на средства</a:t>
            </a:r>
          </a:p>
          <a:p>
            <a:pPr eaLnBrk="1" hangingPunct="1"/>
            <a:r>
              <a:rPr lang="ru-RU" altLang="ru-RU" sz="1000" b="1" dirty="0" smtClean="0">
                <a:latin typeface="Constantia" pitchFamily="18" charset="0"/>
              </a:rPr>
              <a:t>      массовой       </a:t>
            </a:r>
          </a:p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 </a:t>
            </a:r>
            <a:r>
              <a:rPr lang="ru-RU" altLang="ru-RU" sz="1000" b="1" dirty="0" smtClean="0">
                <a:latin typeface="Constantia" pitchFamily="18" charset="0"/>
              </a:rPr>
              <a:t>   информации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46" name="Рисунок 46" descr="долг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802" y="5494337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62" y="5540506"/>
            <a:ext cx="1027326" cy="770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06" y="4008532"/>
            <a:ext cx="1103993" cy="788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4" y="2621957"/>
            <a:ext cx="1468041" cy="848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53" y="1176615"/>
            <a:ext cx="2460008" cy="1635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8902576" cy="584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Constantia" pitchFamily="18" charset="0"/>
              </a:rPr>
              <a:t>Основные </a:t>
            </a:r>
            <a:r>
              <a:rPr lang="ru-RU" altLang="ru-RU" sz="2800" dirty="0" smtClean="0">
                <a:latin typeface="Constantia" pitchFamily="18" charset="0"/>
              </a:rPr>
              <a:t>понятия и определения</a:t>
            </a:r>
            <a:endParaRPr lang="ru-RU" altLang="ru-RU" sz="2800" dirty="0">
              <a:latin typeface="Constantia" pitchFamily="18" charset="0"/>
            </a:endParaRPr>
          </a:p>
        </p:txBody>
      </p:sp>
      <p:sp>
        <p:nvSpPr>
          <p:cNvPr id="9" name="Скругленный прямоугольник 16"/>
          <p:cNvSpPr>
            <a:spLocks noChangeArrowheads="1"/>
          </p:cNvSpPr>
          <p:nvPr/>
        </p:nvSpPr>
        <p:spPr bwMode="auto">
          <a:xfrm>
            <a:off x="611560" y="2893193"/>
            <a:ext cx="2160240" cy="358705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16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6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использования</a:t>
            </a:r>
            <a:endParaRPr lang="ru-RU" sz="16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0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16"/>
          <p:cNvSpPr>
            <a:spLocks noChangeArrowheads="1"/>
          </p:cNvSpPr>
          <p:nvPr/>
        </p:nvSpPr>
        <p:spPr bwMode="auto">
          <a:xfrm>
            <a:off x="3598041" y="2952826"/>
            <a:ext cx="2163942" cy="352742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16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6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—</a:t>
            </a:r>
            <a:r>
              <a:rPr lang="ru-RU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денежные средства, предоставляемые на решение приоритетных задач района при условии обязательного участия средств местных </a:t>
            </a:r>
            <a:r>
              <a:rPr lang="ru-RU" sz="16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бюджетов</a:t>
            </a:r>
            <a:endParaRPr lang="ru-RU" altLang="ru-RU" sz="16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6"/>
          <p:cNvSpPr>
            <a:spLocks noChangeArrowheads="1"/>
          </p:cNvSpPr>
          <p:nvPr/>
        </p:nvSpPr>
        <p:spPr bwMode="auto">
          <a:xfrm>
            <a:off x="6588224" y="2952826"/>
            <a:ext cx="1944216" cy="346392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Субвенция —денежные средства, предоставляемые местным бюджетам на выполнение переданных полномочий государственных органов </a:t>
            </a:r>
            <a:r>
              <a:rPr lang="ru-RU" sz="16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власти</a:t>
            </a:r>
            <a:endParaRPr lang="ru-RU" altLang="ru-RU" sz="16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2704" y="1196752"/>
            <a:ext cx="8610600" cy="118055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i="1" dirty="0" smtClean="0">
                <a:solidFill>
                  <a:srgbClr val="3434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денежные средства, предоставляемые из одного бюджета другому бюджету бюджетной системы  </a:t>
            </a:r>
            <a:endParaRPr lang="ru-RU" altLang="ru-RU" sz="2400" b="1" i="1" dirty="0">
              <a:solidFill>
                <a:srgbClr val="3434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7" y="116632"/>
            <a:ext cx="8861077" cy="720080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latin typeface="Constantia" pitchFamily="18" charset="0"/>
              </a:rPr>
              <a:t>Основные показатели социально-экономического развития </a:t>
            </a:r>
          </a:p>
          <a:p>
            <a:pPr eaLnBrk="1" hangingPunct="1"/>
            <a:r>
              <a:rPr lang="ru-RU" altLang="ru-RU" sz="2400" dirty="0" smtClean="0">
                <a:latin typeface="Constantia" pitchFamily="18" charset="0"/>
              </a:rPr>
              <a:t>городского округа Котельники Московской области</a:t>
            </a:r>
            <a:endParaRPr lang="ru-RU" altLang="ru-RU" sz="2400" dirty="0">
              <a:latin typeface="Constantia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89671"/>
              </p:ext>
            </p:extLst>
          </p:nvPr>
        </p:nvGraphicFramePr>
        <p:xfrm>
          <a:off x="107505" y="980730"/>
          <a:ext cx="8861079" cy="5832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2818"/>
                <a:gridCol w="879035"/>
                <a:gridCol w="1198991"/>
                <a:gridCol w="1198991"/>
                <a:gridCol w="1198991"/>
                <a:gridCol w="1192253"/>
              </a:tblGrid>
              <a:tr h="2873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Прогноз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Constantia" panose="02030602050306030303" pitchFamily="18" charset="0"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Constantia" panose="02030602050306030303" pitchFamily="18" charset="0"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Constantia" panose="02030602050306030303" pitchFamily="18" charset="0"/>
                        </a:rPr>
                        <a:t>201</a:t>
                      </a:r>
                      <a:r>
                        <a:rPr lang="en-US" sz="1000" u="none" strike="noStrike" dirty="0" smtClean="0">
                          <a:effectLst/>
                          <a:latin typeface="Constantia" panose="02030602050306030303" pitchFamily="18" charset="0"/>
                        </a:rPr>
                        <a:t>9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629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Constantia" panose="02030602050306030303" pitchFamily="18" charset="0"/>
                        </a:rPr>
                        <a:t>млн.</a:t>
                      </a:r>
                      <a:r>
                        <a:rPr lang="en-US" sz="1000" u="none" strike="noStrike" dirty="0" smtClean="0"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Constantia" panose="02030602050306030303" pitchFamily="18" charset="0"/>
                        </a:rPr>
                        <a:t>руб</a:t>
                      </a:r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. в ценах соответствующих лет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 smtClean="0"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10 748,0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11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Constantia" panose="02030602050306030303" pitchFamily="18" charset="0"/>
                        </a:rPr>
                        <a:t> 746,1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12 748,1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13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Constantia" panose="02030602050306030303" pitchFamily="18" charset="0"/>
                        </a:rPr>
                        <a:t> 892,2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629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Темп роста объема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процент к предыдущему году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108,5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109,3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108,5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109,0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629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Инвестиции в основной капитал за счет всех источников финансирования 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млн.руб. в ценах соответствующих лет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8 113,3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7 510,0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8 150,0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8 806,0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47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Индекс физического объема инвестиций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процент к предыдущему году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100,1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88,6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103,9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103,8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47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Индекс потребительских цен в среднем за год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104,1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104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103,8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103,8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629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Оборот розничной торговли 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млн.руб. в ценах соответствующих лет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8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Constantia" panose="02030602050306030303" pitchFamily="18" charset="0"/>
                        </a:rPr>
                        <a:t>3 070,7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86 998,2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91 207,2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95</a:t>
                      </a:r>
                      <a:r>
                        <a:rPr lang="en-US" sz="1000" b="0" i="0" u="none" strike="noStrike" baseline="0" dirty="0" smtClean="0">
                          <a:effectLst/>
                          <a:latin typeface="Constantia" panose="02030602050306030303" pitchFamily="18" charset="0"/>
                        </a:rPr>
                        <a:t> 903,8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47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Индекс физического объема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процент к предыдущему году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100,5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100,7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101,0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101,3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212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Объем платных услуг населению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млрд.руб.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3,0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3,2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3,4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3,6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47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Индекс физического объема платных услуг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процент к предыдущему году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103,4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100,8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101,2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101,9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161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Среднегодовая численность населения 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44 967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46 164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47 345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48 525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30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Естественный прирост населения за год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158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155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154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153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  <a:tr h="30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Constantia" panose="02030602050306030303" pitchFamily="18" charset="0"/>
                        </a:rPr>
                        <a:t>Миграционный прирост населения за год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Constantia" panose="02030602050306030303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1 070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1 011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1 041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Constantia" panose="02030602050306030303" pitchFamily="18" charset="0"/>
                        </a:rPr>
                        <a:t>1 012</a:t>
                      </a:r>
                      <a:endParaRPr lang="ru-RU" sz="1000" b="0" i="0" u="none" strike="noStrike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5677" marR="5677" marT="5677" marB="0" anchor="ctr"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8861077" cy="1008112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latin typeface="Constantia" pitchFamily="18" charset="0"/>
              </a:rPr>
              <a:t>Основные задачи  и приоритеты бюджетной политики</a:t>
            </a:r>
          </a:p>
          <a:p>
            <a:pPr eaLnBrk="1" hangingPunct="1"/>
            <a:r>
              <a:rPr lang="ru-RU" altLang="ru-RU" sz="2400" dirty="0" smtClean="0">
                <a:latin typeface="Constantia" pitchFamily="18" charset="0"/>
              </a:rPr>
              <a:t>городского округа Котельники Московской области</a:t>
            </a:r>
            <a:endParaRPr lang="ru-RU" altLang="ru-RU" sz="2400" dirty="0">
              <a:latin typeface="Constant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628800"/>
            <a:ext cx="8861077" cy="5040560"/>
          </a:xfrm>
          <a:prstGeom prst="rect">
            <a:avLst/>
          </a:prstGeom>
          <a:solidFill>
            <a:srgbClr val="CCFF66"/>
          </a:solidFill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Согласно ст. 172 БК РФ проект бюджета основывается на основных направлениях бюджетной и налоговой политики городского округа Котельники.</a:t>
            </a:r>
          </a:p>
          <a:p>
            <a:pPr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являются основой для составления проекта бюджета городского округа Котельники Московской области на 2018 год и на плановые периоды 2019 и 2020 годов, а также для повышения качества бюджетного процесса, обеспечения рационального, эффективного и результативного расходования бюджетных средств.</a:t>
            </a:r>
          </a:p>
          <a:p>
            <a:pPr algn="just"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Налоговая политика городского округа Котельники в 2018 году и на плановый период 2019 и 2020 годов направлена на повышение уровня собираемости доходов, улучшения налоговой среды.</a:t>
            </a:r>
          </a:p>
          <a:p>
            <a:pPr algn="just"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Прогнозируемый объем доходов (налоговых, неналоговых) бюджета на 2018 и плановый период 2019 и 2020 годов определены исходя из основных показателей прогноза социально-экономического развития городского округа Котельники Московской области, однако основные направления бюджетной и налоговой политики не содержат сведений о варианте прогноза социально-экономического развития на 2018-2020 годы, который непосредственно применялся для формирования основных показателей проекта бюджета.</a:t>
            </a:r>
          </a:p>
          <a:p>
            <a:pPr algn="just"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Бюджетная политика в 2018-2019 годах будет направлена на дальнейшее развитие экономики и социальной сферы, повышение уровня и качества жизни населения, решение приоритетных для городского округа Котельники задач, обеспечение сбалансированности и устойчивости бюджетной системы городского округа, повышения эффективности бюджетных расходов, развитие программно-целевых методов управления.</a:t>
            </a:r>
          </a:p>
          <a:p>
            <a:pPr algn="just"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Основной целью бюджетной политики в городском округе Котельники Московской области является повышение эффективности, прозрачности и подотчетности использования бюджетных средств при реализации приоритетов и целей социально-экономического развития городского округа Котельники Московской области.</a:t>
            </a:r>
          </a:p>
          <a:p>
            <a:pPr algn="just"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В 2018-2020 годах долговая политика городского округа Котельники Московской области, как и ранее, будет исходить из целей сбалансированности бюджета и строиться на принципах безусловного исполнения долговых обязательств городского округа Котельники Московской области в полном объеме и в установленный срок. </a:t>
            </a:r>
          </a:p>
          <a:p>
            <a:pPr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Основные направления долговой политики на среднесрочную перспективу: </a:t>
            </a:r>
          </a:p>
          <a:p>
            <a:pPr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- поддержание объема муниципального долга на экономически безопасном уровне путем оптимизации структуры заимствований и равномерного распределения платежей по обслуживанию долга; </a:t>
            </a:r>
          </a:p>
          <a:p>
            <a:pPr fontAlgn="auto">
              <a:spcAft>
                <a:spcPts val="0"/>
              </a:spcAft>
            </a:pPr>
            <a:r>
              <a:rPr lang="ru-RU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- привлечение заемных средств на условиях минимальных расходов на их обслуживание.</a:t>
            </a:r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05" y="353683"/>
            <a:ext cx="8573597" cy="1156029"/>
          </a:xfr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Основные характеристики бюджета городского округа Котельники Московской области в 2018-2020 гг.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267" y="2204864"/>
            <a:ext cx="8709820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1" name="Блок-схема: магнитный диск 40"/>
          <p:cNvSpPr/>
          <p:nvPr/>
        </p:nvSpPr>
        <p:spPr>
          <a:xfrm>
            <a:off x="2522419" y="2119588"/>
            <a:ext cx="1079897" cy="527336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1324,3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Блок-схема: магнитный диск 41"/>
          <p:cNvSpPr/>
          <p:nvPr/>
        </p:nvSpPr>
        <p:spPr>
          <a:xfrm>
            <a:off x="2508648" y="2866287"/>
            <a:ext cx="1103710" cy="607383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1380,6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Блок-схема: магнитный диск 42"/>
          <p:cNvSpPr/>
          <p:nvPr/>
        </p:nvSpPr>
        <p:spPr>
          <a:xfrm>
            <a:off x="2508648" y="3958267"/>
            <a:ext cx="1103710" cy="121444"/>
          </a:xfrm>
          <a:prstGeom prst="flowChartMagneticDisk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ятиугольник 43"/>
          <p:cNvSpPr/>
          <p:nvPr/>
        </p:nvSpPr>
        <p:spPr>
          <a:xfrm>
            <a:off x="523619" y="2116415"/>
            <a:ext cx="1781175" cy="48577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550230" y="3592745"/>
            <a:ext cx="1781175" cy="486966"/>
          </a:xfrm>
          <a:prstGeom prst="homePlat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ДЕФИЦИТ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ятиугольник 45"/>
          <p:cNvSpPr/>
          <p:nvPr/>
        </p:nvSpPr>
        <p:spPr>
          <a:xfrm>
            <a:off x="522042" y="2869710"/>
            <a:ext cx="1781175" cy="48577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42946" y="1736522"/>
            <a:ext cx="1235111" cy="319117"/>
          </a:xfrm>
          <a:prstGeom prst="round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201</a:t>
            </a:r>
            <a:r>
              <a:rPr lang="en-US" dirty="0" smtClean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 ГОД</a:t>
            </a:r>
            <a:endParaRPr lang="ru-RU" sz="675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27600" y="1727330"/>
            <a:ext cx="1207294" cy="313513"/>
          </a:xfrm>
          <a:prstGeom prst="round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2018 </a:t>
            </a:r>
            <a:r>
              <a:rPr lang="ru-RU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360992" y="1748855"/>
            <a:ext cx="1206103" cy="296466"/>
          </a:xfrm>
          <a:prstGeom prst="round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2019 </a:t>
            </a:r>
            <a:r>
              <a:rPr lang="ru-RU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50" name="Блок-схема: магнитный диск 49"/>
          <p:cNvSpPr/>
          <p:nvPr/>
        </p:nvSpPr>
        <p:spPr>
          <a:xfrm>
            <a:off x="3990654" y="2138842"/>
            <a:ext cx="1045369" cy="523805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1 456,1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Блок-схема: магнитный диск 50"/>
          <p:cNvSpPr/>
          <p:nvPr/>
        </p:nvSpPr>
        <p:spPr>
          <a:xfrm>
            <a:off x="5424361" y="2138842"/>
            <a:ext cx="1044178" cy="576263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1 333,2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Блок-схема: магнитный диск 51"/>
          <p:cNvSpPr/>
          <p:nvPr/>
        </p:nvSpPr>
        <p:spPr>
          <a:xfrm>
            <a:off x="3956979" y="2854580"/>
            <a:ext cx="1103709" cy="58597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1 526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Блок-схема: магнитный диск 52"/>
          <p:cNvSpPr/>
          <p:nvPr/>
        </p:nvSpPr>
        <p:spPr>
          <a:xfrm>
            <a:off x="5405309" y="2852052"/>
            <a:ext cx="1103710" cy="59096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1 334,0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3990653" y="3890878"/>
            <a:ext cx="1103709" cy="181392"/>
          </a:xfrm>
          <a:prstGeom prst="flowChartMagneticDisk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Блок-схема: магнитный диск 54"/>
          <p:cNvSpPr/>
          <p:nvPr/>
        </p:nvSpPr>
        <p:spPr>
          <a:xfrm>
            <a:off x="5345777" y="3947830"/>
            <a:ext cx="1103710" cy="121444"/>
          </a:xfrm>
          <a:prstGeom prst="flowChartMagneticDisk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 rot="10800000" flipV="1">
            <a:off x="2842223" y="3693033"/>
            <a:ext cx="43655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50" dirty="0" smtClean="0">
                <a:solidFill>
                  <a:schemeClr val="tx1"/>
                </a:solidFill>
                <a:latin typeface="Arial" panose="020B0604020202020204" pitchFamily="34" charset="0"/>
              </a:rPr>
              <a:t>7,0</a:t>
            </a:r>
            <a:endParaRPr lang="ru-RU" altLang="ru-RU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Box 26"/>
          <p:cNvSpPr txBox="1">
            <a:spLocks noChangeArrowheads="1"/>
          </p:cNvSpPr>
          <p:nvPr/>
        </p:nvSpPr>
        <p:spPr bwMode="auto">
          <a:xfrm>
            <a:off x="4317257" y="3641793"/>
            <a:ext cx="5357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50" dirty="0">
                <a:solidFill>
                  <a:schemeClr val="tx1"/>
                </a:solidFill>
                <a:latin typeface="Arial" panose="020B0604020202020204" pitchFamily="34" charset="0"/>
              </a:rPr>
              <a:t>8,1</a:t>
            </a:r>
          </a:p>
        </p:txBody>
      </p:sp>
      <p:sp>
        <p:nvSpPr>
          <p:cNvPr id="58" name="TextBox 26"/>
          <p:cNvSpPr txBox="1">
            <a:spLocks noChangeArrowheads="1"/>
          </p:cNvSpPr>
          <p:nvPr/>
        </p:nvSpPr>
        <p:spPr bwMode="auto">
          <a:xfrm>
            <a:off x="5746920" y="3697728"/>
            <a:ext cx="5357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50" dirty="0">
                <a:solidFill>
                  <a:schemeClr val="tx1"/>
                </a:solidFill>
                <a:latin typeface="Arial" panose="020B0604020202020204" pitchFamily="34" charset="0"/>
              </a:rPr>
              <a:t>3,9</a:t>
            </a:r>
          </a:p>
        </p:txBody>
      </p:sp>
      <p:sp>
        <p:nvSpPr>
          <p:cNvPr id="59" name="Блок-схема: магнитный диск 58"/>
          <p:cNvSpPr/>
          <p:nvPr/>
        </p:nvSpPr>
        <p:spPr>
          <a:xfrm>
            <a:off x="6859609" y="2121698"/>
            <a:ext cx="1044178" cy="576263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1 330,6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735526" y="1754659"/>
            <a:ext cx="1181873" cy="286184"/>
          </a:xfrm>
          <a:prstGeom prst="round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2020 </a:t>
            </a:r>
            <a:r>
              <a:rPr lang="ru-RU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61" name="Блок-схема: магнитный диск 60"/>
          <p:cNvSpPr/>
          <p:nvPr/>
        </p:nvSpPr>
        <p:spPr>
          <a:xfrm>
            <a:off x="6818773" y="2854580"/>
            <a:ext cx="1103710" cy="58638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1 332,0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Блок-схема: магнитный диск 61"/>
          <p:cNvSpPr/>
          <p:nvPr/>
        </p:nvSpPr>
        <p:spPr>
          <a:xfrm>
            <a:off x="6807398" y="3965849"/>
            <a:ext cx="1103710" cy="121444"/>
          </a:xfrm>
          <a:prstGeom prst="flowChartMagneticDisk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TextBox 26"/>
          <p:cNvSpPr txBox="1">
            <a:spLocks noChangeArrowheads="1"/>
          </p:cNvSpPr>
          <p:nvPr/>
        </p:nvSpPr>
        <p:spPr bwMode="auto">
          <a:xfrm>
            <a:off x="7176582" y="3724690"/>
            <a:ext cx="4725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350" dirty="0">
                <a:solidFill>
                  <a:schemeClr val="tx1"/>
                </a:solidFill>
                <a:latin typeface="Arial" panose="020B0604020202020204" pitchFamily="34" charset="0"/>
              </a:rPr>
              <a:t>7,8</a:t>
            </a:r>
            <a:endParaRPr lang="ru-RU" altLang="ru-RU" sz="135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550231" y="4332100"/>
            <a:ext cx="1839869" cy="575267"/>
          </a:xfrm>
          <a:prstGeom prst="homePlate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ОБЪЕМ МУНИЦИПАЛЬНОГО ДОЛГА, ПОДЛЕЖАЩЕГО ПОГАШЕНИЮ</a:t>
            </a:r>
          </a:p>
        </p:txBody>
      </p:sp>
      <p:sp>
        <p:nvSpPr>
          <p:cNvPr id="65" name="Блок-схема: магнитный диск 64"/>
          <p:cNvSpPr/>
          <p:nvPr/>
        </p:nvSpPr>
        <p:spPr>
          <a:xfrm>
            <a:off x="2550848" y="4310433"/>
            <a:ext cx="1103710" cy="607383"/>
          </a:xfrm>
          <a:prstGeom prst="flowChartMagneticDisk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135,0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Блок-схема: магнитный диск 65"/>
          <p:cNvSpPr/>
          <p:nvPr/>
        </p:nvSpPr>
        <p:spPr>
          <a:xfrm>
            <a:off x="4007423" y="4307744"/>
            <a:ext cx="1103709" cy="612759"/>
          </a:xfrm>
          <a:prstGeom prst="flowChartMagneticDisk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155,9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Блок-схема: магнитный диск 66"/>
          <p:cNvSpPr/>
          <p:nvPr/>
        </p:nvSpPr>
        <p:spPr>
          <a:xfrm>
            <a:off x="5390904" y="4291069"/>
            <a:ext cx="1103710" cy="617670"/>
          </a:xfrm>
          <a:prstGeom prst="flowChartMagneticDisk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190,0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Блок-схема: магнитный диск 67"/>
          <p:cNvSpPr/>
          <p:nvPr/>
        </p:nvSpPr>
        <p:spPr>
          <a:xfrm>
            <a:off x="6818773" y="4295557"/>
            <a:ext cx="1103710" cy="586382"/>
          </a:xfrm>
          <a:prstGeom prst="flowChartMagneticDisk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258,1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05" y="5096168"/>
            <a:ext cx="8569325" cy="923330"/>
          </a:xfrm>
          <a:prstGeom prst="rect">
            <a:avLst/>
          </a:prstGeom>
          <a:solidFill>
            <a:srgbClr val="CCFF66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onstantia" panose="02030602050306030303" pitchFamily="18" charset="0"/>
                <a:cs typeface="Arial" charset="0"/>
              </a:rPr>
              <a:t>Приоритетом бюджетной политики при формировании расходной части бюджета остается ее социальная направленность – более </a:t>
            </a:r>
            <a:r>
              <a:rPr lang="ru-RU" dirty="0" smtClean="0">
                <a:latin typeface="Constantia" panose="02030602050306030303" pitchFamily="18" charset="0"/>
                <a:cs typeface="Arial" charset="0"/>
              </a:rPr>
              <a:t>52%  </a:t>
            </a:r>
            <a:r>
              <a:rPr lang="ru-RU" dirty="0">
                <a:latin typeface="Constantia" panose="02030602050306030303" pitchFamily="18" charset="0"/>
                <a:cs typeface="Arial" charset="0"/>
              </a:rPr>
              <a:t>расходов в 2018 году  </a:t>
            </a:r>
            <a:r>
              <a:rPr lang="ru-RU" dirty="0" smtClean="0">
                <a:latin typeface="Constantia" panose="02030602050306030303" pitchFamily="18" charset="0"/>
                <a:cs typeface="Arial" charset="0"/>
              </a:rPr>
              <a:t>направлено в </a:t>
            </a:r>
            <a:r>
              <a:rPr lang="ru-RU" dirty="0">
                <a:latin typeface="Constantia" panose="02030602050306030303" pitchFamily="18" charset="0"/>
                <a:cs typeface="Arial" charset="0"/>
              </a:rPr>
              <a:t>сферу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Pages>0</Pages>
  <Words>2682</Words>
  <Characters>0</Characters>
  <Application>Microsoft Office PowerPoint</Application>
  <DocSecurity>0</DocSecurity>
  <PresentationFormat>Экран (4:3)</PresentationFormat>
  <Lines>0</Lines>
  <Paragraphs>643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 Cyr</vt:lpstr>
      <vt:lpstr>Calibri</vt:lpstr>
      <vt:lpstr>Calibri Light</vt:lpstr>
      <vt:lpstr>Constantia</vt:lpstr>
      <vt:lpstr>Corbel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Котельники Московской области в 2018-2020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Объекты общественного значения, реализуемые на территории городского округа Котельники Московской области</vt:lpstr>
      <vt:lpstr>Презентация PowerPoint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Гришаева В.В.</cp:lastModifiedBy>
  <cp:revision>877</cp:revision>
  <cp:lastPrinted>2018-02-27T08:00:34Z</cp:lastPrinted>
  <dcterms:created xsi:type="dcterms:W3CDTF">2013-11-12T07:49:12Z</dcterms:created>
  <dcterms:modified xsi:type="dcterms:W3CDTF">2018-03-14T07:15:09Z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