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6"/>
  </p:notesMasterIdLst>
  <p:sldIdLst>
    <p:sldId id="302" r:id="rId2"/>
    <p:sldId id="368" r:id="rId3"/>
    <p:sldId id="369" r:id="rId4"/>
    <p:sldId id="370" r:id="rId5"/>
    <p:sldId id="337" r:id="rId6"/>
    <p:sldId id="353" r:id="rId7"/>
    <p:sldId id="380" r:id="rId8"/>
    <p:sldId id="381" r:id="rId9"/>
    <p:sldId id="340" r:id="rId10"/>
    <p:sldId id="382" r:id="rId11"/>
    <p:sldId id="341" r:id="rId12"/>
    <p:sldId id="383" r:id="rId13"/>
    <p:sldId id="384" r:id="rId14"/>
    <p:sldId id="299" r:id="rId1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286"/>
    <a:srgbClr val="FF9999"/>
    <a:srgbClr val="FF0066"/>
    <a:srgbClr val="A50021"/>
    <a:srgbClr val="000000"/>
    <a:srgbClr val="CCB5D9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0223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23.06.2017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645" y="4722814"/>
            <a:ext cx="5409874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0223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3566C1-A001-4A88-947E-CB0339D56E42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55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4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54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949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155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4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20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580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92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46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0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25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28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69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8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56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23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854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930226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</a:rPr>
              <a:t>Бюджет для </a:t>
            </a:r>
            <a:r>
              <a:rPr lang="ru-RU" sz="3600" dirty="0" smtClean="0">
                <a:solidFill>
                  <a:schemeClr val="bg1"/>
                </a:solidFill>
              </a:rPr>
              <a:t>граждан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137160" indent="0" algn="ctr">
              <a:buNone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smtClean="0">
                <a:ln w="50800"/>
                <a:solidFill>
                  <a:schemeClr val="bg1">
                    <a:shade val="50000"/>
                  </a:schemeClr>
                </a:solidFill>
              </a:rPr>
              <a:t>Исполнение 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бюджета городского округа Котельники Московской области </a:t>
            </a:r>
            <a:endParaRPr lang="en-US" sz="32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 </a:t>
            </a:r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квартал 2017 года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458616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47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01580"/>
            <a:ext cx="7772400" cy="13272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000" dirty="0" smtClean="0"/>
              <a:t>доля </a:t>
            </a:r>
            <a:r>
              <a:rPr lang="ru-RU" sz="2000" dirty="0"/>
              <a:t>безвозмездных поступлений за </a:t>
            </a:r>
            <a:r>
              <a:rPr lang="en-US" sz="2000" dirty="0" err="1" smtClean="0"/>
              <a:t>i</a:t>
            </a:r>
            <a:r>
              <a:rPr lang="ru-RU" sz="2000" dirty="0" smtClean="0"/>
              <a:t> </a:t>
            </a:r>
            <a:r>
              <a:rPr lang="ru-RU" sz="2000" dirty="0"/>
              <a:t>квартал 2017 года </a:t>
            </a:r>
            <a:r>
              <a:rPr lang="ru-RU" sz="2000" dirty="0" smtClean="0"/>
              <a:t>составляет </a:t>
            </a:r>
            <a:r>
              <a:rPr lang="ru-RU" sz="2000" dirty="0"/>
              <a:t>поступления от других бюджетов бюджетной системы Российской Федерации, в состав которых входят:</a:t>
            </a:r>
            <a:br>
              <a:rPr lang="ru-RU" sz="2000" dirty="0"/>
            </a:br>
            <a:r>
              <a:rPr lang="ru-RU" sz="2000" dirty="0"/>
              <a:t> субсидии бюджетам бюджетной системы </a:t>
            </a:r>
            <a:r>
              <a:rPr lang="ru-RU" sz="2000" dirty="0" smtClean="0"/>
              <a:t>РФ;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субвенции бюджетам </a:t>
            </a:r>
            <a:r>
              <a:rPr lang="ru-RU" sz="2000" dirty="0" smtClean="0"/>
              <a:t> </a:t>
            </a:r>
            <a:r>
              <a:rPr lang="ru-RU" sz="2000" dirty="0"/>
              <a:t>муниципальных образований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339011"/>
              </p:ext>
            </p:extLst>
          </p:nvPr>
        </p:nvGraphicFramePr>
        <p:xfrm>
          <a:off x="179512" y="1772817"/>
          <a:ext cx="8784975" cy="4903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9643"/>
                <a:gridCol w="2046485"/>
                <a:gridCol w="1409500"/>
                <a:gridCol w="1030019"/>
                <a:gridCol w="699328"/>
              </a:tblGrid>
              <a:tr h="1477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Безвозмездные поступления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Бюджетные назначения на 2017 год </a:t>
                      </a:r>
                      <a:endParaRPr lang="ru-RU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(</a:t>
                      </a:r>
                      <a:r>
                        <a:rPr lang="ru-RU" sz="900" dirty="0">
                          <a:effectLst/>
                        </a:rPr>
                        <a:t>с учетом изменений на 01.04.2017</a:t>
                      </a:r>
                      <a:r>
                        <a:rPr lang="ru-RU" sz="900" dirty="0" smtClean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Исполнение за </a:t>
                      </a:r>
                      <a:r>
                        <a:rPr lang="en-US" sz="900" dirty="0" smtClean="0">
                          <a:effectLst/>
                        </a:rPr>
                        <a:t>I</a:t>
                      </a: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квартал 2017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Отклонение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0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Сумма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2943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Субсидии бюджетам бюджетной системы РФ (межбюджетные субсидии)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194772,4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194772,4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1477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Итого субсидий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194772,4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194772,4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472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Субвенции бюджетам городских округов на предоставления гражданам субсидий на оплату жилого помещения и коммунальных услуг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14116,0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4440,0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9676,0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354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16997,0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13666,0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8273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Субвенции бюджетам городских округов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14920,0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2554,0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12366,0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7091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Субвенции бюджетам городских округов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4059,0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4059,0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472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Субвенции бюджетам городских округов на осуществление первичного воинского учета на территориях, где отсутствуют военные комиссариаты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1600,0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1232,0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2363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Прочие субвенции бюджетам городских округов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342424,0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80221,0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262203,0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147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Итого субвенций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394116,0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90914,0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303202,0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147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Всего субсидий/субвенций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588888,4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90914,0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497974,4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472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-1687,0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1687,0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  <a:tr h="147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Безвозмездных поступлений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588888,4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89227,0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499661,4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303" marR="403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75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92905"/>
              </p:ext>
            </p:extLst>
          </p:nvPr>
        </p:nvGraphicFramePr>
        <p:xfrm>
          <a:off x="251519" y="1196751"/>
          <a:ext cx="8568952" cy="5590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619"/>
                <a:gridCol w="757882"/>
                <a:gridCol w="974855"/>
                <a:gridCol w="757882"/>
                <a:gridCol w="757882"/>
                <a:gridCol w="607375"/>
                <a:gridCol w="767813"/>
                <a:gridCol w="767813"/>
                <a:gridCol w="794554"/>
                <a:gridCol w="794554"/>
                <a:gridCol w="612723"/>
              </a:tblGrid>
              <a:tr h="2160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 разделов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Исполнение за 1 квартал 2016 года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Первоначальный план на 2017 год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Уточненный план по состоянию на 01.04.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2017*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Исполнение за 1 квартал 2017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Отклонение исполнения за 1 квартал 2017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 показателям за 1 квартал 2016 года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 первоначальному плану на 2017 год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 уточненному плану по состоянию на 01.04.2017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Сумма    (гр.5-гр.2)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%/раз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Сумма  (гр.3-гр.5)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%/раз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Сумма  (гр.4-гр.5)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%/раз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138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307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Общегосударственные вопросы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55101,0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350713,0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390377,9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90840,0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35739,0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164,9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259873,0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25,9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299537,9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276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Национальная оборона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1729,0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1670,0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109,5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1361,0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1302,0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5388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3340,0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26696,0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26696,0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4135,0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795,0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123,8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22561,0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15,5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22561,0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307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Национальная экономика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8909,0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24173,0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24173,0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811,0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-8098,0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23362,0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23362,0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41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Жилищно-коммунальное хозяйство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16528,0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109271,0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109271,0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19859,0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120,2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89412,0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18,2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89412,0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404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Охрана окружающей среды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205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Образование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127453,0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874825,2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856259,5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123197,0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-4256,0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96,7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751628,2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14,1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733062,5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307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Культура и кинематография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13983,0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76452,0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76452,0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15375,0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1392,0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61077,0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61077,0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271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Здравоохранение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1428,0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10192,0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10192,0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1523,0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106,7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8669,0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14,9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8669,0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276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Социальная политика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6784,0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41088,6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41088,6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7711,0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927,0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113,7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33377,6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18,8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33377,6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307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 и спорт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6244,0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135214,0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61494,0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5485,0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-759,0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87,8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129729,0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56009,0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47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Обслуживание </a:t>
                      </a:r>
                      <a:r>
                        <a:rPr lang="ru-RU" sz="900" dirty="0" smtClean="0">
                          <a:effectLst/>
                        </a:rPr>
                        <a:t>муниципального </a:t>
                      </a:r>
                      <a:r>
                        <a:rPr lang="ru-RU" sz="900" dirty="0">
                          <a:effectLst/>
                        </a:rPr>
                        <a:t>долга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1127,0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17025,0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17025,0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2905,0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1778,0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 2,6 раз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14120,0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17,1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14120,0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307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Межбюджетные трансферты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19503,0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59745,0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59745,0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11456,0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-8047,0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58,7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48289,0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48289,0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19,2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  <a:tr h="205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расходов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260736,0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1727513,8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1674834,0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283665,0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22929,0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1443848,8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1391169,0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16,9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79" marR="36079" marT="0" marB="0" anchor="ctr"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83568" y="301580"/>
            <a:ext cx="7772400" cy="823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анализ исполнения расходов бюджета за </a:t>
            </a:r>
            <a:r>
              <a:rPr lang="en-US" sz="2000" dirty="0" smtClean="0"/>
              <a:t>I</a:t>
            </a:r>
            <a:r>
              <a:rPr lang="ru-RU" sz="2000" dirty="0" smtClean="0"/>
              <a:t> </a:t>
            </a:r>
            <a:r>
              <a:rPr lang="ru-RU" sz="2000" dirty="0"/>
              <a:t>квартал 2017 года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по </a:t>
            </a:r>
            <a:r>
              <a:rPr lang="ru-RU" sz="2000" dirty="0"/>
              <a:t>разделам (подразделам)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1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квартал 2017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6902"/>
              </p:ext>
            </p:extLst>
          </p:nvPr>
        </p:nvGraphicFramePr>
        <p:xfrm>
          <a:off x="251520" y="1628800"/>
          <a:ext cx="8712968" cy="4674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7548"/>
                <a:gridCol w="1073660"/>
                <a:gridCol w="1072819"/>
                <a:gridCol w="1073660"/>
                <a:gridCol w="959226"/>
                <a:gridCol w="716055"/>
              </a:tblGrid>
              <a:tr h="40940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Наименования муниципальной 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Первоначальный план на 2017 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Уточненный план по состоянию на </a:t>
                      </a:r>
                      <a:r>
                        <a:rPr lang="ru-RU" sz="1000" dirty="0" smtClean="0">
                          <a:effectLst/>
                        </a:rPr>
                        <a:t>01.04.2017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Исполнение за </a:t>
                      </a:r>
                      <a:r>
                        <a:rPr lang="en-US" sz="1000" dirty="0" smtClean="0">
                          <a:effectLst/>
                        </a:rPr>
                        <a:t>I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квартал 2017 года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Отклонение исполнения за </a:t>
                      </a:r>
                      <a:r>
                        <a:rPr lang="en-US" sz="1000" dirty="0" smtClean="0">
                          <a:effectLst/>
                        </a:rPr>
                        <a:t>I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квартал 2017 года к уточненному плану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Сумма 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(</a:t>
                      </a:r>
                      <a:r>
                        <a:rPr lang="ru-RU" sz="1000" dirty="0">
                          <a:effectLst/>
                        </a:rPr>
                        <a:t>гр.3-гр.4)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%/раз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136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</a:tr>
              <a:tr h="5458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 городского округа Котельники Московской области «Создание условий для оказания медицинской помощи населению городского округа Котельники Московской области на 2015-2019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10192,0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10192,0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1523,0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8669,0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272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«Культура городского округа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99965,0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99965,0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20554,0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79411,0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272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«Образование городского округа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755812,2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734677,5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104461,0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630216,5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4094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«Социальная защита населения городского округа Котельники Московской области» на 2017-2021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23695,0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26264,0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4765,0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21499,0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4335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«Спорт в городском округе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223800,0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150080,0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21939,0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128141,0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7114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 в городском округе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21031,0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21031,0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5228,0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15803,0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939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«Экология и окружающая среда городского округа Котельники Московской области на 2017-2021 годы»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квартал 2017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52356"/>
              </p:ext>
            </p:extLst>
          </p:nvPr>
        </p:nvGraphicFramePr>
        <p:xfrm>
          <a:off x="251520" y="1268760"/>
          <a:ext cx="8712968" cy="53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7548"/>
                <a:gridCol w="1073660"/>
                <a:gridCol w="1072819"/>
                <a:gridCol w="1073660"/>
                <a:gridCol w="959226"/>
                <a:gridCol w="716055"/>
              </a:tblGrid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городского округа Котельники Московской области «Безопасность городского округа Котельники Московской области 2017-2021 годы»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</a:rPr>
                        <a:t>29696,0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</a:rPr>
                        <a:t>29696,0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</a:rPr>
                        <a:t>4135,0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</a:rPr>
                        <a:t>25561,0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bg1"/>
                          </a:solidFill>
                          <a:effectLst/>
                        </a:rPr>
                        <a:t>13,9</a:t>
                      </a:r>
                      <a:endParaRPr lang="ru-RU" sz="10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«Жилище городского округа Котельники Московской области» на 2017-2021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5232,6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5232,6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5232,6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«Развитие жилищно- коммунального хозяйства городского округа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107207,0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107096,0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19342,0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87754,0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394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«Предпринимательство  городского округа Котельники Московской области» на 2017-2021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1093,0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1204,0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1094,0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городского округа Котельники Московской области «Муниципальное управление» на 2017-2021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225666,0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227355,0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59055,0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168300,0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26,0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 «Энергосбережение и повышение энергетической эффективности в городском округе Котельники Московской области на 2015-2019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1561,0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1561,0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406,0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1155,0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26,0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«Развитие и функционирование дорожно-транспортного комплекса городского округа Котельники Московской области на 2017-2021 годы»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16918,0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16918,0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16583,0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591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«Архитектура и градостроительство городского округа Котельники Московской области» на 2017-2021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394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  по муниципальным программам городского округа Котельники Московской области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1522958,8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1432362,1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241853,0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1190509,1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197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19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Непрограммные 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204555,0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242471,9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41812,0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200659,9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17,2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  <a:tr h="197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 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1727513,8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1674834,0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283665,0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1391169,0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107" marR="2310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8751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latin typeface="Constantia" pitchFamily="18" charset="0"/>
              </a:rPr>
              <a:t>«Бюджет для граждан» </a:t>
            </a:r>
            <a:br>
              <a:rPr lang="ru-RU" altLang="en-US" b="1" dirty="0">
                <a:latin typeface="Constantia" pitchFamily="18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090393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altLang="en-US" b="1" dirty="0" smtClean="0">
                <a:latin typeface="Constantia" pitchFamily="18" charset="0"/>
              </a:rPr>
              <a:t>Подготовлен </a:t>
            </a:r>
            <a:r>
              <a:rPr lang="ru-RU" altLang="en-US" b="1" dirty="0">
                <a:latin typeface="Constantia" pitchFamily="18" charset="0"/>
              </a:rPr>
              <a:t>управлением финансов администрации городского округа Котельники Московской области</a:t>
            </a:r>
            <a:endParaRPr lang="en-US" dirty="0"/>
          </a:p>
          <a:p>
            <a:pPr>
              <a:defRPr/>
            </a:pPr>
            <a:r>
              <a:rPr lang="ru-RU" dirty="0"/>
              <a:t>Адрес: 140054, Московская область, г. Котельники, Дзержинское ш.,5/4</a:t>
            </a:r>
          </a:p>
          <a:p>
            <a:pPr>
              <a:defRPr/>
            </a:pPr>
            <a:r>
              <a:rPr lang="ru-RU" dirty="0"/>
              <a:t>Телефон: 8(495) 554-45-08 Администрация г. Котельники</a:t>
            </a:r>
          </a:p>
          <a:p>
            <a:pPr>
              <a:defRPr/>
            </a:pPr>
            <a:r>
              <a:rPr lang="ru-RU" dirty="0"/>
              <a:t>Телефон:8 (495) 559-97-55 Управление финансов администрации</a:t>
            </a:r>
          </a:p>
          <a:p>
            <a:pPr>
              <a:defRPr/>
            </a:pPr>
            <a:r>
              <a:rPr lang="ru-RU" dirty="0"/>
              <a:t>Режим работы: Понедельник-пятница с 9:00 до 18:00</a:t>
            </a:r>
          </a:p>
          <a:p>
            <a:pPr>
              <a:defRPr/>
            </a:pPr>
            <a:r>
              <a:rPr lang="ru-RU" dirty="0"/>
              <a:t>Перерыв с 13:00 – 14:00 Выходные дни: суббота, воскресенье</a:t>
            </a:r>
          </a:p>
          <a:p>
            <a:pPr>
              <a:defRPr/>
            </a:pPr>
            <a:r>
              <a:rPr lang="ru-RU" dirty="0"/>
              <a:t>Интернет сайт: городского округа Котельники Московской области </a:t>
            </a:r>
            <a:r>
              <a:rPr lang="en-US" dirty="0"/>
              <a:t>http://www.kotelniki.ru/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0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943" y="44624"/>
            <a:ext cx="7477857" cy="7411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Что такое бюджет ?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879205" y="1142986"/>
            <a:ext cx="2730002" cy="175969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ДОХОДЫ</a:t>
            </a:r>
            <a:endParaRPr lang="ru-RU" b="1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627084" y="1002105"/>
            <a:ext cx="3099310" cy="185083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РАСХОДЫ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08919" y="3071811"/>
            <a:ext cx="6726162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1091" y="4071942"/>
            <a:ext cx="2176111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22741" y="4000504"/>
            <a:ext cx="1648569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9205" y="5857893"/>
            <a:ext cx="764936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772" y="4308850"/>
            <a:ext cx="97594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kazanpress.ru/upload/iblock/898/898bea034a6c40c429007a3a4d8bb41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71" y="1340226"/>
            <a:ext cx="1514749" cy="10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205" y="428605"/>
            <a:ext cx="7772400" cy="714380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Какие бывают бюджеты?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609992"/>
            <a:ext cx="5671078" cy="6668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294706" y="3164583"/>
            <a:ext cx="461597" cy="107984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396200" y="2456835"/>
            <a:ext cx="446943" cy="104417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139286" y="3849973"/>
            <a:ext cx="446942" cy="107156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23527" y="3590722"/>
            <a:ext cx="2592287" cy="13542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Бюджет Российской </a:t>
            </a:r>
            <a:r>
              <a:rPr lang="ru-RU" sz="1600" dirty="0">
                <a:solidFill>
                  <a:schemeClr val="bg1"/>
                </a:solidFill>
              </a:rPr>
              <a:t>Федерации (федеральный бюджет, бюджеты государственных внебюджетных фондов Р</a:t>
            </a:r>
            <a:r>
              <a:rPr lang="ru-RU" dirty="0">
                <a:solidFill>
                  <a:schemeClr val="bg1"/>
                </a:solidFill>
              </a:rPr>
              <a:t>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44141" y="4385754"/>
            <a:ext cx="2703654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Бюджет субъекта </a:t>
            </a:r>
            <a:r>
              <a:rPr lang="ru-RU" sz="1600" dirty="0">
                <a:solidFill>
                  <a:schemeClr val="bg1"/>
                </a:solidFill>
              </a:rPr>
              <a:t>Российской Федерации (региональные бюджеты, бюджеты территориальных фондов </a:t>
            </a:r>
            <a:r>
              <a:rPr lang="ru-RU" sz="1600" dirty="0" smtClean="0">
                <a:solidFill>
                  <a:schemeClr val="bg1"/>
                </a:solidFill>
              </a:rPr>
              <a:t>ОМС)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6241" y="5293694"/>
            <a:ext cx="2395689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Бюджет муниципального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образования </a:t>
            </a:r>
            <a:r>
              <a:rPr lang="ru-RU" sz="1600" dirty="0">
                <a:solidFill>
                  <a:schemeClr val="bg1"/>
                </a:solidFill>
              </a:rPr>
              <a:t>(</a:t>
            </a:r>
            <a:r>
              <a:rPr lang="ru-RU" sz="1600" dirty="0" smtClean="0">
                <a:solidFill>
                  <a:schemeClr val="bg1"/>
                </a:solidFill>
              </a:rPr>
              <a:t>местный бюджет)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605" y="121331"/>
            <a:ext cx="8508549" cy="576063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Гражданине, их участие в бюджетном процессе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282922" y="1985011"/>
            <a:ext cx="6299710" cy="5137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8326" y="832488"/>
            <a:ext cx="505510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959" y="2654010"/>
            <a:ext cx="23138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3293" y="4157160"/>
            <a:ext cx="690517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107504" y="5514648"/>
            <a:ext cx="8928991" cy="9239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312410" y="1556792"/>
            <a:ext cx="446943" cy="376403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312410" y="4946231"/>
            <a:ext cx="446943" cy="42862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632848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процесс сбора и учета доходов, и осуществление расходов на основе сводной бюджетной росписи и кассового плана. </a:t>
            </a:r>
          </a:p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это этап бюджетного процесса, который начинается с момента утверждения решения о бюджете и продолжается в течение финансового года. Можно выделить следующие этапы этого процесса: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бюджета по доходам </a:t>
            </a:r>
            <a:r>
              <a:rPr lang="ru-RU" sz="2000" dirty="0"/>
              <a:t>заключается в обеспечении полного и своевременного поступления в бюджет налогов, сборов, доходов от использования имущества и других обязательных платежей.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по расходам </a:t>
            </a:r>
            <a:r>
              <a:rPr lang="ru-RU" sz="2000" dirty="0"/>
              <a:t>означает последовательное финансирование мероприятий, предусмотренных решением о бюджете, в пределах утвержденных сумм с целью исполнения принятых муниципальным образованием расходных обязательств. </a:t>
            </a:r>
          </a:p>
        </p:txBody>
      </p:sp>
    </p:spTree>
    <p:extLst>
      <p:ext uri="{BB962C8B-B14F-4D97-AF65-F5344CB8AC3E}">
        <p14:creationId xmlns:p14="http://schemas.microsoft.com/office/powerpoint/2010/main" val="25068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410368"/>
              </p:ext>
            </p:extLst>
          </p:nvPr>
        </p:nvGraphicFramePr>
        <p:xfrm>
          <a:off x="457200" y="2276871"/>
          <a:ext cx="8291264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432"/>
                <a:gridCol w="931075"/>
                <a:gridCol w="931075"/>
                <a:gridCol w="907977"/>
                <a:gridCol w="907977"/>
                <a:gridCol w="907977"/>
                <a:gridCol w="907977"/>
                <a:gridCol w="907977"/>
                <a:gridCol w="677797"/>
              </a:tblGrid>
              <a:tr h="64581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Бюджетные назначения 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(</a:t>
                      </a:r>
                      <a:r>
                        <a:rPr lang="ru-RU" sz="1000" dirty="0">
                          <a:effectLst/>
                        </a:rPr>
                        <a:t>с учетом изменений  на 01.04)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Фактическое исполнение бюджета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Исполнение по отношению к бюджетным назначениям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4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сумма (гр2- гр.4)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(гр4/гр2*100)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сумма (гр3- гр.5)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(гр5/гр3 *100)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5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2016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2017 </a:t>
                      </a:r>
                      <a:r>
                        <a:rPr lang="ru-RU" sz="1000" dirty="0" smtClean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квартал 2016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квартал 2017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квартал 2016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квартал 2017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3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доходы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1491299,8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1576563,4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238469,0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248360,0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1252830,8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1328203,4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3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расходы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1600017,3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1674834,0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260736,0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283665,0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1339281,3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1391169,0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3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дефицит (-)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-108717,5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-98270,6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-22267,0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-35305,0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2657"/>
            <a:ext cx="800323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+mn-lt"/>
              </a:rPr>
              <a:t>Данные об исполнении основных характеристик бюджета городского округа Котельники </a:t>
            </a:r>
            <a:r>
              <a:rPr lang="ru-RU" sz="2700" dirty="0" smtClean="0">
                <a:latin typeface="+mn-lt"/>
              </a:rPr>
              <a:t>Московской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67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175439"/>
              </p:ext>
            </p:extLst>
          </p:nvPr>
        </p:nvGraphicFramePr>
        <p:xfrm>
          <a:off x="179509" y="1628801"/>
          <a:ext cx="8856987" cy="501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826"/>
                <a:gridCol w="967826"/>
                <a:gridCol w="967826"/>
                <a:gridCol w="743846"/>
                <a:gridCol w="745167"/>
                <a:gridCol w="724072"/>
                <a:gridCol w="725393"/>
                <a:gridCol w="725393"/>
                <a:gridCol w="725393"/>
                <a:gridCol w="725393"/>
                <a:gridCol w="838852"/>
              </a:tblGrid>
              <a:tr h="6258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доходных источников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Исполнение за 1 квартал 2016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Первоначальный план на 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Уточненный план на 2017 год (с учетом изменений на 01.04.2017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Исполнение за  1 квартал 2017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Отклонение исполнения за 1 квартал 2017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показателям за 1 квартал 2016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первоначальному плану на 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уточненному плану на 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%/раз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%/раз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%/раз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Налоговые доходы и неналоговые доходы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158221,0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987675,0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987675,0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159133,0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-828542,0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-828542,0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63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прибыль, доходы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40617,0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220562,0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220562,0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47283,0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6666,0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-173279,0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-173279,0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68580" marR="68580" marT="0" marB="0" anchor="ctr"/>
                </a:tc>
              </a:tr>
              <a:tr h="560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товары, реализуемые на территории РФ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4243,0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4243,0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-3513,0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-3513,0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68580" marR="68580" marT="0" marB="0" anchor="ctr"/>
                </a:tc>
              </a:tr>
              <a:tr h="4202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23744,0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111999,0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111999,0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23189,0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-555,0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-88810,0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-88810,0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 anchor="ctr"/>
                </a:tc>
              </a:tr>
              <a:tr h="4083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60157,0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331639,0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331639,0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38626,0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-21531,0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-293013,0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-293013,0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68580" marR="68580" marT="0" marB="0" anchor="ctr"/>
                </a:tc>
              </a:tr>
              <a:tr h="340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Государственная пошлина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-1181,0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-1181,0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/>
                </a:tc>
              </a:tr>
              <a:tr h="840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от использования имущества, находящегося в муниципальной собственности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32159,0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200500,0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200500,0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36632,0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4473,0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-163868,0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-163868,0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3"/>
            <a:ext cx="8003232" cy="125074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536377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Структура и анализ исполнения доходов бюджета </a:t>
            </a:r>
            <a:endParaRPr lang="ru-RU" sz="2400" dirty="0" smtClean="0"/>
          </a:p>
          <a:p>
            <a:pPr algn="ctr"/>
            <a:r>
              <a:rPr lang="ru-RU" sz="2400" dirty="0" smtClean="0"/>
              <a:t>за </a:t>
            </a:r>
            <a:r>
              <a:rPr lang="en-US" sz="2400" dirty="0" smtClean="0"/>
              <a:t>I</a:t>
            </a:r>
            <a:r>
              <a:rPr lang="ru-RU" sz="2400" dirty="0" smtClean="0"/>
              <a:t> </a:t>
            </a:r>
            <a:r>
              <a:rPr lang="ru-RU" sz="2400" dirty="0"/>
              <a:t>квартал 2017 года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3088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12059"/>
              </p:ext>
            </p:extLst>
          </p:nvPr>
        </p:nvGraphicFramePr>
        <p:xfrm>
          <a:off x="107504" y="1124744"/>
          <a:ext cx="8856987" cy="55711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826"/>
                <a:gridCol w="967826"/>
                <a:gridCol w="967826"/>
                <a:gridCol w="743846"/>
                <a:gridCol w="745167"/>
                <a:gridCol w="724072"/>
                <a:gridCol w="725393"/>
                <a:gridCol w="725393"/>
                <a:gridCol w="725393"/>
                <a:gridCol w="725393"/>
                <a:gridCol w="838852"/>
              </a:tblGrid>
              <a:tr h="52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Платежи при использовании природными ресурсами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246,0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800,0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800,0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289,0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-511,0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-511,0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0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10613,0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10579,0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312 раз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-20387,0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-20387,0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/>
                </a:tc>
              </a:tr>
              <a:tr h="52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3,9 раз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-678,0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-678,0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68580" marR="68580" marT="0" marB="0" anchor="ctr"/>
                </a:tc>
              </a:tr>
              <a:tr h="390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84532,0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84532,0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1230,0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5 раз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-83302,0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-83302,0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</a:tr>
              <a:tr h="30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80248,0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641568,2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588888,4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89227,0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8979,0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-552341,2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-499661,4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0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Безвозмездные поступления от других бюджетов бюджетной системы РФ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80348,0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641568,2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588888,4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90914,0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10566,0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-550654,2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-497974,4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68580" marR="68580" marT="0" marB="0" anchor="ctr"/>
                </a:tc>
              </a:tr>
              <a:tr h="14302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-1687,0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-1587,0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16,9 раз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-1687,0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-1687,0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 доходов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238469,0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1629243,2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1576563,4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248360,0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9891,0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-1380883,2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-1328203,4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188640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Структура и анализ исполнения доходов бюджета </a:t>
            </a:r>
            <a:endParaRPr lang="ru-RU" sz="2400" dirty="0" smtClean="0"/>
          </a:p>
          <a:p>
            <a:pPr algn="ctr"/>
            <a:r>
              <a:rPr lang="ru-RU" sz="2400" dirty="0" smtClean="0"/>
              <a:t>за </a:t>
            </a:r>
            <a:r>
              <a:rPr lang="en-US" sz="2400" dirty="0" smtClean="0"/>
              <a:t>I</a:t>
            </a:r>
            <a:r>
              <a:rPr lang="ru-RU" sz="2400" dirty="0" smtClean="0"/>
              <a:t> </a:t>
            </a:r>
            <a:r>
              <a:rPr lang="ru-RU" sz="2400" dirty="0"/>
              <a:t>квартал 2017 года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450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3608" y="15567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40621"/>
              </p:ext>
            </p:extLst>
          </p:nvPr>
        </p:nvGraphicFramePr>
        <p:xfrm>
          <a:off x="395536" y="908720"/>
          <a:ext cx="8496944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4" imgW="6120914" imgH="2755631" progId="Excel.Chart.8">
                  <p:embed/>
                </p:oleObj>
              </mc:Choice>
              <mc:Fallback>
                <p:oleObj name="Chart" r:id="rId4" imgW="6120914" imgH="2755631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8496944" cy="5112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6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10889</TotalTime>
  <Words>1786</Words>
  <Application>Microsoft Office PowerPoint</Application>
  <PresentationFormat>Экран (4:3)</PresentationFormat>
  <Paragraphs>657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Constantia</vt:lpstr>
      <vt:lpstr>Times New Roman</vt:lpstr>
      <vt:lpstr>Wingdings</vt:lpstr>
      <vt:lpstr>Wingdings 2</vt:lpstr>
      <vt:lpstr>Небеса</vt:lpstr>
      <vt:lpstr>Chart</vt:lpstr>
      <vt:lpstr>Бюджет для граждан </vt:lpstr>
      <vt:lpstr>Что такое бюджет ?</vt:lpstr>
      <vt:lpstr>Какие бывают бюджеты?</vt:lpstr>
      <vt:lpstr>Гражданине, их участие в бюджетном процессе</vt:lpstr>
      <vt:lpstr>Презентация PowerPoint</vt:lpstr>
      <vt:lpstr>Данные об исполнении основных характеристик бюджета городского округа Котельники Московской области </vt:lpstr>
      <vt:lpstr> </vt:lpstr>
      <vt:lpstr>Презентация PowerPoint</vt:lpstr>
      <vt:lpstr>Презентация PowerPoint</vt:lpstr>
      <vt:lpstr> доля безвозмездных поступлений за i квартал 2017 года составляет поступления от других бюджетов бюджетной системы Российской Федерации, в состав которых входят:  субсидии бюджетам бюджетной системы РФ;  субвенции бюджетам  муниципальных образований. </vt:lpstr>
      <vt:lpstr>анализ исполнения расходов бюджета за I квартал 2017 года  по разделам (подразделам)  </vt:lpstr>
      <vt:lpstr>Презентация PowerPoint</vt:lpstr>
      <vt:lpstr>Презентация PowerPoint</vt:lpstr>
      <vt:lpstr>«Бюджет для граждан»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Матыцина О.В.</dc:creator>
  <cp:lastModifiedBy>Матыцина О.В.</cp:lastModifiedBy>
  <cp:revision>810</cp:revision>
  <cp:lastPrinted>2016-04-28T05:42:16Z</cp:lastPrinted>
  <dcterms:modified xsi:type="dcterms:W3CDTF">2017-06-23T06:31:44Z</dcterms:modified>
</cp:coreProperties>
</file>