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98" r:id="rId6"/>
    <p:sldId id="297" r:id="rId7"/>
    <p:sldId id="287" r:id="rId8"/>
    <p:sldId id="285" r:id="rId9"/>
    <p:sldId id="260" r:id="rId10"/>
    <p:sldId id="295" r:id="rId11"/>
    <p:sldId id="299" r:id="rId12"/>
    <p:sldId id="262" r:id="rId13"/>
    <p:sldId id="263" r:id="rId14"/>
    <p:sldId id="266" r:id="rId15"/>
    <p:sldId id="302" r:id="rId16"/>
    <p:sldId id="303" r:id="rId17"/>
    <p:sldId id="265" r:id="rId18"/>
    <p:sldId id="267" r:id="rId19"/>
    <p:sldId id="300" r:id="rId20"/>
    <p:sldId id="301" r:id="rId21"/>
    <p:sldId id="304" r:id="rId22"/>
    <p:sldId id="274" r:id="rId23"/>
    <p:sldId id="294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9CC710-6E5B-4488-826E-198E19D7FC44}">
          <p14:sldIdLst>
            <p14:sldId id="256"/>
            <p14:sldId id="258"/>
            <p14:sldId id="257"/>
            <p14:sldId id="259"/>
            <p14:sldId id="298"/>
            <p14:sldId id="297"/>
            <p14:sldId id="287"/>
            <p14:sldId id="285"/>
            <p14:sldId id="260"/>
            <p14:sldId id="295"/>
            <p14:sldId id="299"/>
            <p14:sldId id="262"/>
            <p14:sldId id="263"/>
            <p14:sldId id="266"/>
            <p14:sldId id="302"/>
            <p14:sldId id="303"/>
            <p14:sldId id="265"/>
            <p14:sldId id="267"/>
            <p14:sldId id="300"/>
            <p14:sldId id="301"/>
            <p14:sldId id="304"/>
            <p14:sldId id="274"/>
          </p14:sldIdLst>
        </p14:section>
        <p14:section name="Раздел без заголовка" id="{998386D6-05C3-454A-8F19-573185F6524C}">
          <p14:sldIdLst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2BC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en-US" dirty="0" smtClean="0"/>
              <a:t>2018</a:t>
            </a:r>
            <a:endParaRPr lang="en-US" dirty="0"/>
          </a:p>
        </c:rich>
      </c:tx>
      <c:layout>
        <c:manualLayout>
          <c:xMode val="edge"/>
          <c:yMode val="edge"/>
          <c:x val="0.20452929232902489"/>
          <c:y val="3.5286625207885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979528051671408E-2"/>
          <c:y val="0.25410058453921991"/>
          <c:w val="0.55455377634728731"/>
          <c:h val="0.561074512071410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Pt>
            <c:idx val="2"/>
            <c:bubble3D val="0"/>
            <c:spPr>
              <a:solidFill>
                <a:srgbClr val="FF9999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811</c:v>
                </c:pt>
                <c:pt idx="1">
                  <c:v>5885</c:v>
                </c:pt>
                <c:pt idx="2">
                  <c:v>1032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ln w="25372">
          <a:noFill/>
        </a:ln>
      </c:spPr>
    </c:plotArea>
    <c:legend>
      <c:legendPos val="r"/>
      <c:layout>
        <c:manualLayout>
          <c:xMode val="edge"/>
          <c:yMode val="edge"/>
          <c:x val="0.63921127783555354"/>
          <c:y val="0.31786274463439818"/>
          <c:w val="0.28520180260486305"/>
          <c:h val="0.50536993686599985"/>
        </c:manualLayout>
      </c:layout>
      <c:overlay val="0"/>
      <c:txPr>
        <a:bodyPr/>
        <a:lstStyle/>
        <a:p>
          <a:pPr>
            <a:defRPr sz="994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663149779544884"/>
          <c:y val="3.528681556314895E-2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274946738066449E-2"/>
          <c:y val="0.24257917576784291"/>
          <c:w val="0.57983855876086832"/>
          <c:h val="0.63953030984419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9999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992</c:v>
                </c:pt>
                <c:pt idx="1">
                  <c:v>5417</c:v>
                </c:pt>
                <c:pt idx="2">
                  <c:v>1907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4277">
          <a:noFill/>
        </a:ln>
      </c:spPr>
    </c:plotArea>
    <c:legend>
      <c:legendPos val="r"/>
      <c:layout/>
      <c:overlay val="0"/>
      <c:txPr>
        <a:bodyPr/>
        <a:lstStyle/>
        <a:p>
          <a:pPr>
            <a:defRPr sz="898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18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440555414444162"/>
          <c:y val="1.2820179655760852E-5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9999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/>
      <c:overlay val="0"/>
      <c:txPr>
        <a:bodyPr/>
        <a:lstStyle/>
        <a:p>
          <a:pPr>
            <a:defRPr sz="995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0.12919</cdr:x>
      <cdr:y>0.40856</cdr:y>
    </cdr:from>
    <cdr:to>
      <cdr:x>0.22679</cdr:x>
      <cdr:y>0.46573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248" y="1029320"/>
          <a:ext cx="288032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0.08039</cdr:x>
      <cdr:y>0.52289</cdr:y>
    </cdr:from>
    <cdr:to>
      <cdr:x>0.17799</cdr:x>
      <cdr:y>0.63722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232" y="1317352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0.00341</cdr:x>
      <cdr:y>0.26958</cdr:y>
    </cdr:from>
    <cdr:to>
      <cdr:x>0.2718</cdr:x>
      <cdr:y>0.36407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311" y="854190"/>
          <a:ext cx="811662" cy="299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0.02381</cdr:x>
      <cdr:y>0.79587</cdr:y>
    </cdr:from>
    <cdr:to>
      <cdr:x>0.2619</cdr:x>
      <cdr:y>0.92665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" y="2521612"/>
          <a:ext cx="720080" cy="414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0.38095</cdr:x>
      <cdr:y>0.18182</cdr:y>
    </cdr:from>
    <cdr:to>
      <cdr:x>0.57615</cdr:x>
      <cdr:y>0.26756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52064" y="576124"/>
          <a:ext cx="590321" cy="271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0.45238</cdr:x>
      <cdr:y>0.79545</cdr:y>
    </cdr:from>
    <cdr:to>
      <cdr:x>0.67198</cdr:x>
      <cdr:y>0.90978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68152" y="2520280"/>
          <a:ext cx="664140" cy="36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0.46378</cdr:x>
      <cdr:y>0.81857</cdr:y>
    </cdr:from>
    <cdr:to>
      <cdr:x>0.64118</cdr:x>
      <cdr:y>0.91285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02545" y="2593776"/>
          <a:ext cx="536494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0.23467</cdr:x>
      <cdr:y>0.50279</cdr:y>
    </cdr:from>
    <cdr:to>
      <cdr:x>0.43258</cdr:x>
      <cdr:y>0.605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93964" y="1469571"/>
          <a:ext cx="585267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0.44173</cdr:x>
      <cdr:y>0.18436</cdr:y>
    </cdr:from>
    <cdr:to>
      <cdr:x>0.59223</cdr:x>
      <cdr:y>0.28656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306285" y="538843"/>
          <a:ext cx="445047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0.05246</cdr:x>
      <cdr:y>0.18436</cdr:y>
    </cdr:from>
    <cdr:to>
      <cdr:x>0.23388</cdr:x>
      <cdr:y>0.28656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155122" y="538843"/>
          <a:ext cx="536494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0.125</cdr:x>
      <cdr:y>0.21429</cdr:y>
    </cdr:from>
    <cdr:to>
      <cdr:x>0.325</cdr:x>
      <cdr:y>0.28571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648072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0.075</cdr:x>
      <cdr:y>0.21429</cdr:y>
    </cdr:from>
    <cdr:to>
      <cdr:x>0.3</cdr:x>
      <cdr:y>0.28571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" y="64807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0.4375</cdr:x>
      <cdr:y>0.21429</cdr:y>
    </cdr:from>
    <cdr:to>
      <cdr:x>0.6125</cdr:x>
      <cdr:y>0.33333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60140" y="648072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0.83333</cdr:y>
    </cdr:from>
    <cdr:to>
      <cdr:x>0.55</cdr:x>
      <cdr:y>0.92857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" y="2520280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0.225</cdr:x>
      <cdr:y>0.52381</cdr:y>
    </cdr:from>
    <cdr:to>
      <cdr:x>0.475</cdr:x>
      <cdr:y>0.62457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8072" y="1584175"/>
          <a:ext cx="720080" cy="304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0.41086</cdr:x>
      <cdr:y>0.19786</cdr:y>
    </cdr:from>
    <cdr:to>
      <cdr:x>0.56532</cdr:x>
      <cdr:y>0.30128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83821" y="571500"/>
          <a:ext cx="445047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0.01133</cdr:x>
      <cdr:y>0.2346</cdr:y>
    </cdr:from>
    <cdr:to>
      <cdr:x>0.21446</cdr:x>
      <cdr:y>0.33802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2657" y="677635"/>
          <a:ext cx="585267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0.23802</cdr:x>
      <cdr:y>0.50877</cdr:y>
    </cdr:from>
    <cdr:to>
      <cdr:x>0.44114</cdr:x>
      <cdr:y>0.6122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685800" y="1469572"/>
          <a:ext cx="585267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0.39953</cdr:x>
      <cdr:y>0.85361</cdr:y>
    </cdr:from>
    <cdr:to>
      <cdr:x>0.60265</cdr:x>
      <cdr:y>0.95703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1151164" y="2465615"/>
          <a:ext cx="585267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0.1952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76064" y="2520280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5 349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0.41497</cdr:x>
      <cdr:y>0.20118</cdr:y>
    </cdr:from>
    <cdr:to>
      <cdr:x>0.55338</cdr:x>
      <cdr:y>0.30486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24643" y="579664"/>
          <a:ext cx="408467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0.27388</cdr:x>
      <cdr:y>0.52704</cdr:y>
    </cdr:from>
    <cdr:to>
      <cdr:x>0.45154</cdr:x>
      <cdr:y>0.63072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808265" y="1518557"/>
          <a:ext cx="524301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0.12726</cdr:x>
      <cdr:y>0.21535</cdr:y>
    </cdr:from>
    <cdr:to>
      <cdr:x>0.27806</cdr:x>
      <cdr:y>0.31903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75557" y="620486"/>
          <a:ext cx="445047" cy="29873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1BB62-E058-4F91-A19C-910B2201D52F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accent5">
                <a:lumMod val="75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8400" y="3337560"/>
            <a:ext cx="1085748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>
                <a:solidFill>
                  <a:srgbClr val="FFFF00"/>
                </a:solidFill>
              </a:rPr>
              <a:t>Бюджет для граждан  городского округа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ru-RU" sz="8800" dirty="0" smtClean="0">
                <a:solidFill>
                  <a:srgbClr val="FFFF00"/>
                </a:solidFill>
              </a:rPr>
              <a:t>Котельники</a:t>
            </a: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>
                <a:solidFill>
                  <a:srgbClr val="FFFF00"/>
                </a:solidFill>
              </a:rPr>
              <a:t>Московской области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r>
              <a:rPr lang="ru-RU" sz="8800" dirty="0" smtClean="0">
                <a:solidFill>
                  <a:srgbClr val="FFFF00"/>
                </a:solidFill>
              </a:rPr>
              <a:t/>
            </a:r>
            <a:br>
              <a:rPr lang="ru-RU" sz="88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</a:rPr>
              <a:t>(представлен на основании проекта бюджета городского округа Котельники </a:t>
            </a:r>
            <a:br>
              <a:rPr lang="ru-RU" sz="2000" dirty="0" smtClean="0">
                <a:solidFill>
                  <a:srgbClr val="002060"/>
                </a:solidFill>
                <a:effectLst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</a:rPr>
              <a:t>Московской области на 2018 год и плановый период 2019-2020 годов)</a:t>
            </a:r>
            <a:endParaRPr lang="ru-RU" sz="8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91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378"/>
            <a:ext cx="10972800" cy="7990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Основные показатели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социально -экономического развития городского округа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Котельники Московской области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282245"/>
              </p:ext>
            </p:extLst>
          </p:nvPr>
        </p:nvGraphicFramePr>
        <p:xfrm>
          <a:off x="815545" y="1021491"/>
          <a:ext cx="10766854" cy="5533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7135"/>
                <a:gridCol w="940793"/>
                <a:gridCol w="1283227"/>
                <a:gridCol w="1283227"/>
                <a:gridCol w="1283227"/>
                <a:gridCol w="1283227"/>
                <a:gridCol w="1276018"/>
              </a:tblGrid>
              <a:tr h="920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Показатели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Единицы измерения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Оценка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Прогноз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 Black" panose="020B0A04020102020204" pitchFamily="34" charset="0"/>
                        </a:rPr>
                        <a:t>2016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 Black" panose="020B0A04020102020204" pitchFamily="34" charset="0"/>
                        </a:rPr>
                        <a:t>201</a:t>
                      </a:r>
                      <a:r>
                        <a:rPr lang="en-US" sz="800" u="none" strike="noStrike" dirty="0" smtClean="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2020</a:t>
                      </a:r>
                      <a:endParaRPr lang="ru-RU" sz="8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9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 smtClean="0">
                          <a:effectLst/>
                          <a:latin typeface="Arial Black" panose="020B0A04020102020204" pitchFamily="34" charset="0"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. в ценах соответствующих лет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9 907,6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10 748,0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11</a:t>
                      </a:r>
                      <a:r>
                        <a:rPr lang="en-US" sz="800" b="0" i="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 746,1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12 748,1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r>
                        <a:rPr lang="en-US" sz="800" b="0" i="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 892,2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Темп роста объема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Black" panose="020B0A04020102020204" pitchFamily="34" charset="0"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113,1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108,5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109,3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108,5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109,0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1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Инвестиции в основной капитал за счет всех источников финансирования 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млн.руб. в ценах соответствующих лет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7 696,06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8 113,3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7 510,0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8 150,0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8 806,0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7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Индекс физического объема инвестиций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процент к предыдущему году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88,8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100,1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88,6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103,9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103,8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6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Индекс потребительских цен в среднем за год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% к предыдущему году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109,1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104,1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104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103,8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103,8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4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Оборот розничной торговли 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млн.руб. в ценах соответствующих лет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79 401,9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r>
                        <a:rPr lang="en-US" sz="800" b="0" i="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3 070,7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86 998,2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91 207,2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95</a:t>
                      </a:r>
                      <a:r>
                        <a:rPr lang="en-US" sz="800" b="0" i="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 903,8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87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процент к предыдущему году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100,1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100,5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100,7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101,0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101,3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6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Объем платных услуг населению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млрд.руб.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2,8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3,0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3,2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3,4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3,6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06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Индекс физического объема платных услуг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процент к предыдущему году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120,2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103,4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100,8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101,2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101,9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7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Среднегодовая численность населения 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человек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43 740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44 967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46 164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47 345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48 525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8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Естественный прирост населения за год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человек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154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158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155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154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153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8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Миграционный прирост населения за год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 Black" panose="020B0A04020102020204" pitchFamily="34" charset="0"/>
                        </a:rPr>
                        <a:t>человек</a:t>
                      </a:r>
                      <a:endParaRPr lang="ru-RU" sz="800" b="0" i="0" u="none" strike="noStrike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1 071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1 070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1 011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1 041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1 012</a:t>
                      </a:r>
                      <a:endParaRPr lang="ru-RU" sz="8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3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91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3520"/>
            <a:ext cx="11399520" cy="9956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Основные задачи и приоритеты бюджетной политики городского округа Котельники Московской области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Согласно ст. 172 БК РФ проект бюджета основывается на основных направлениях бюджетной и налоговой политики городского округа Котельники.</a:t>
            </a:r>
          </a:p>
          <a:p>
            <a:r>
              <a:rPr lang="ru-RU" dirty="0" smtClean="0"/>
              <a:t>Основные </a:t>
            </a:r>
            <a:r>
              <a:rPr lang="ru-RU" dirty="0"/>
              <a:t>направления бюджетной и налоговой политики являются основой для составления проекта бюджета городского округа Котельники Московской области на 2018 год и на плановые периоды 2019 и 2020 годов, а также для повышения качества бюджетного процесса, обеспечения рационального, эффективного и результативного расходования бюджетных средств.</a:t>
            </a:r>
          </a:p>
          <a:p>
            <a:pPr algn="just"/>
            <a:r>
              <a:rPr lang="ru-RU" dirty="0"/>
              <a:t>Налоговая политика городского округа Котельники в 2018 году и на плановый период 2019 и 2020 годов направлена на повышение уровня собираемости доходов, улучшения налоговой среды.</a:t>
            </a:r>
          </a:p>
          <a:p>
            <a:pPr algn="just"/>
            <a:r>
              <a:rPr lang="ru-RU" dirty="0"/>
              <a:t>Прогнозируемый объем доходов (налоговых, неналоговых) бюджета на 2018 и плановый период 2019 и 2020 годов определены исходя из основных показателей прогноза социально-экономического развития городского округа Котельники Московской области, однако основные направления бюджетной и налоговой политики не содержат сведений о варианте прогноза социально-экономического развития на 2018-2020 годы, который непосредственно применялся для формирования основных показателей проекта бюджета.</a:t>
            </a:r>
          </a:p>
          <a:p>
            <a:pPr algn="just"/>
            <a:r>
              <a:rPr lang="ru-RU" dirty="0"/>
              <a:t>Бюджетная политика в 2018-2019 годах будет направлена на дальнейшее развитие экономики и социальной сферы, повышение уровня и качества жизни населения, решение приоритетных для городского округа Котельники задач, обеспечение сбалансированности и устойчивости бюджетной системы городского округа, повышения эффективности бюджетных расходов, развитие программно-целевых методов управления.</a:t>
            </a:r>
          </a:p>
          <a:p>
            <a:pPr algn="just"/>
            <a:r>
              <a:rPr lang="ru-RU" dirty="0"/>
              <a:t>Основной целью бюджетной политики в городском округе Котельники Московской области является повышение эффективности, прозрачности и подотчетности использования бюджетных средств при реализации приоритетов и целей социально-экономического развития городского округа Котельники Московской области.</a:t>
            </a:r>
          </a:p>
          <a:p>
            <a:pPr algn="just"/>
            <a:r>
              <a:rPr lang="ru-RU" dirty="0"/>
              <a:t>В 2018-2020 годах долговая политика городского округа Котельники Московской области, как и ранее, будет исходить из целей сбалансированности бюджета и строиться на принципах безусловного исполнения долговых обязательств городского округа Котельники Московской области в полном объеме и в установленный срок. </a:t>
            </a:r>
          </a:p>
          <a:p>
            <a:r>
              <a:rPr lang="ru-RU" dirty="0"/>
              <a:t>Основные направления долговой политики на среднесрочную перспективу: </a:t>
            </a:r>
          </a:p>
          <a:p>
            <a:r>
              <a:rPr lang="ru-RU" dirty="0"/>
              <a:t>- поддержание объема муниципального долга на экономически безопасном уровне путем оптимизации структуры заимствований и равномерного распределения платежей по обслуживанию долга; </a:t>
            </a:r>
          </a:p>
          <a:p>
            <a:r>
              <a:rPr lang="ru-RU" dirty="0"/>
              <a:t>- привлечение заемных средств на условиях минимальных расходов на их обслуживание.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0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22" y="935906"/>
            <a:ext cx="1132601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1301" y="184597"/>
            <a:ext cx="1013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ОСНОВНЫЕ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ХАРАКТЕРИСТИКИ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БЮДЖЕТА, МЛН. РУБ.</a:t>
            </a: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3363225" y="1683118"/>
            <a:ext cx="1439863" cy="703114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1 </a:t>
            </a:r>
            <a:r>
              <a:rPr lang="en-US" b="1" dirty="0" smtClean="0"/>
              <a:t>552</a:t>
            </a:r>
            <a:r>
              <a:rPr lang="ru-RU" b="1" dirty="0" smtClean="0"/>
              <a:t>,5</a:t>
            </a:r>
            <a:endParaRPr lang="ru-RU" dirty="0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344865" y="2624122"/>
            <a:ext cx="1471613" cy="809844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1 </a:t>
            </a:r>
            <a:r>
              <a:rPr lang="ru-RU" b="1" dirty="0" smtClean="0"/>
              <a:t>638,4</a:t>
            </a:r>
            <a:endParaRPr lang="ru-RU" dirty="0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344864" y="4134689"/>
            <a:ext cx="1471613" cy="1619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698159" y="1678886"/>
            <a:ext cx="2374900" cy="6477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733640" y="3647326"/>
            <a:ext cx="2374900" cy="649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ДЕФИЦИТ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733640" y="2663106"/>
            <a:ext cx="2374900" cy="6477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99068" y="1152635"/>
            <a:ext cx="1646815" cy="42548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dirty="0" smtClean="0"/>
              <a:t>201</a:t>
            </a:r>
            <a:r>
              <a:rPr lang="en-US" dirty="0" smtClean="0"/>
              <a:t>7</a:t>
            </a:r>
            <a:r>
              <a:rPr lang="ru-RU" dirty="0" smtClean="0"/>
              <a:t> ГОД</a:t>
            </a:r>
            <a:r>
              <a:rPr lang="en-US" dirty="0" smtClean="0"/>
              <a:t> </a:t>
            </a:r>
            <a:r>
              <a:rPr lang="en-US" sz="900" dirty="0" smtClean="0"/>
              <a:t>(</a:t>
            </a:r>
            <a:r>
              <a:rPr lang="ru-RU" sz="900" dirty="0" smtClean="0"/>
              <a:t>ожидаемое исполнение)</a:t>
            </a:r>
            <a:endParaRPr lang="ru-RU" sz="900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36800" y="1182836"/>
            <a:ext cx="1609725" cy="3952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01059" y="1160106"/>
            <a:ext cx="1608137" cy="3952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5320871" y="1708788"/>
            <a:ext cx="1393825" cy="698407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1 393,0</a:t>
            </a:r>
            <a:endParaRPr lang="ru-RU" dirty="0"/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7207078" y="1676183"/>
            <a:ext cx="1392237" cy="768350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1 333,3</a:t>
            </a:r>
            <a:endParaRPr lang="ru-RU" dirty="0"/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5320871" y="2624122"/>
            <a:ext cx="1471612" cy="817012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1 463</a:t>
            </a:r>
            <a:r>
              <a:rPr lang="en-US" dirty="0" smtClean="0"/>
              <a:t>,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1" name="Блок-схема: магнитный диск 20"/>
          <p:cNvSpPr/>
          <p:nvPr/>
        </p:nvSpPr>
        <p:spPr>
          <a:xfrm>
            <a:off x="7207078" y="2624123"/>
            <a:ext cx="1471613" cy="82356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1 334,0</a:t>
            </a:r>
            <a:endParaRPr lang="ru-RU" dirty="0"/>
          </a:p>
        </p:txBody>
      </p:sp>
      <p:sp>
        <p:nvSpPr>
          <p:cNvPr id="22" name="Блок-схема: магнитный диск 21"/>
          <p:cNvSpPr/>
          <p:nvPr/>
        </p:nvSpPr>
        <p:spPr>
          <a:xfrm>
            <a:off x="5320871" y="4044837"/>
            <a:ext cx="1471612" cy="2418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Блок-схема: магнитный диск 22"/>
          <p:cNvSpPr/>
          <p:nvPr/>
        </p:nvSpPr>
        <p:spPr>
          <a:xfrm>
            <a:off x="7127702" y="4120773"/>
            <a:ext cx="1471613" cy="1619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6100" y="5657850"/>
            <a:ext cx="11290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Приоритетом бюджетной политики при формировании расходной части бюджета остается ее социальная направленность – более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51,3%  расходов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2018 году  будет направлено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на сферу образования.</a:t>
            </a:r>
          </a:p>
        </p:txBody>
      </p:sp>
      <p:sp>
        <p:nvSpPr>
          <p:cNvPr id="11285" name="TextBox 13"/>
          <p:cNvSpPr txBox="1">
            <a:spLocks noChangeArrowheads="1"/>
          </p:cNvSpPr>
          <p:nvPr/>
        </p:nvSpPr>
        <p:spPr bwMode="auto">
          <a:xfrm rot="10800000" flipV="1">
            <a:off x="3789631" y="3796433"/>
            <a:ext cx="582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9,6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86" name="TextBox 26"/>
          <p:cNvSpPr txBox="1">
            <a:spLocks noChangeArrowheads="1"/>
          </p:cNvSpPr>
          <p:nvPr/>
        </p:nvSpPr>
        <p:spPr bwMode="auto">
          <a:xfrm>
            <a:off x="5756342" y="3712724"/>
            <a:ext cx="714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8,1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7662559" y="3787304"/>
            <a:ext cx="714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3,9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" name="Блок-схема: магнитный диск 24"/>
          <p:cNvSpPr/>
          <p:nvPr/>
        </p:nvSpPr>
        <p:spPr>
          <a:xfrm>
            <a:off x="9091697" y="1685602"/>
            <a:ext cx="1392237" cy="768350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1 330,6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980701" y="1182836"/>
            <a:ext cx="1575831" cy="3952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p:txBody>
      </p:sp>
      <p:sp>
        <p:nvSpPr>
          <p:cNvPr id="27" name="Блок-схема: магнитный диск 26"/>
          <p:cNvSpPr/>
          <p:nvPr/>
        </p:nvSpPr>
        <p:spPr>
          <a:xfrm>
            <a:off x="9091697" y="2663106"/>
            <a:ext cx="1471613" cy="781843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1 332,0</a:t>
            </a:r>
            <a:endParaRPr lang="ru-RU" dirty="0"/>
          </a:p>
        </p:txBody>
      </p:sp>
      <p:sp>
        <p:nvSpPr>
          <p:cNvPr id="28" name="Блок-схема: магнитный диск 27"/>
          <p:cNvSpPr/>
          <p:nvPr/>
        </p:nvSpPr>
        <p:spPr>
          <a:xfrm>
            <a:off x="9076530" y="4144798"/>
            <a:ext cx="1471613" cy="1619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9568776" y="3823253"/>
            <a:ext cx="630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7,8</a:t>
            </a:r>
            <a:endParaRPr lang="ru-RU" altLang="ru-RU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733640" y="4633134"/>
            <a:ext cx="2453159" cy="649288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ОБЪЕМ МУНИЦИПАЛЬНОГО ДОЛГА, ПОДЛЕЖАЩЕГО ПОГАШЕНИЮ</a:t>
            </a:r>
            <a:endParaRPr lang="ru-RU" sz="1000" dirty="0"/>
          </a:p>
        </p:txBody>
      </p:sp>
      <p:sp>
        <p:nvSpPr>
          <p:cNvPr id="31" name="Блок-схема: магнитный диск 30"/>
          <p:cNvSpPr/>
          <p:nvPr/>
        </p:nvSpPr>
        <p:spPr>
          <a:xfrm>
            <a:off x="3386668" y="4495581"/>
            <a:ext cx="1471613" cy="809844"/>
          </a:xfrm>
          <a:prstGeom prst="flowChartMagneticDis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170,0</a:t>
            </a:r>
            <a:endParaRPr lang="ru-RU" dirty="0"/>
          </a:p>
        </p:txBody>
      </p:sp>
      <p:sp>
        <p:nvSpPr>
          <p:cNvPr id="32" name="Блок-схема: магнитный диск 31"/>
          <p:cNvSpPr/>
          <p:nvPr/>
        </p:nvSpPr>
        <p:spPr>
          <a:xfrm>
            <a:off x="5341067" y="4479272"/>
            <a:ext cx="1471612" cy="817012"/>
          </a:xfrm>
          <a:prstGeom prst="flowChartMagneticDis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155,9</a:t>
            </a:r>
            <a:endParaRPr lang="ru-RU" dirty="0"/>
          </a:p>
        </p:txBody>
      </p:sp>
      <p:sp>
        <p:nvSpPr>
          <p:cNvPr id="33" name="Блок-схема: магнитный диск 32"/>
          <p:cNvSpPr/>
          <p:nvPr/>
        </p:nvSpPr>
        <p:spPr>
          <a:xfrm>
            <a:off x="7283939" y="4422756"/>
            <a:ext cx="1471613" cy="823560"/>
          </a:xfrm>
          <a:prstGeom prst="flowChartMagneticDis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190,0</a:t>
            </a:r>
            <a:endParaRPr lang="ru-RU" dirty="0"/>
          </a:p>
        </p:txBody>
      </p:sp>
      <p:sp>
        <p:nvSpPr>
          <p:cNvPr id="34" name="Блок-схема: магнитный диск 33"/>
          <p:cNvSpPr/>
          <p:nvPr/>
        </p:nvSpPr>
        <p:spPr>
          <a:xfrm>
            <a:off x="9052008" y="4405154"/>
            <a:ext cx="1471613" cy="781843"/>
          </a:xfrm>
          <a:prstGeom prst="flowChartMagneticDis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258,1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2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0641" y="228602"/>
            <a:ext cx="80676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ДОХОДЫ БЮДЖЕТА</a:t>
            </a:r>
          </a:p>
        </p:txBody>
      </p:sp>
      <p:sp>
        <p:nvSpPr>
          <p:cNvPr id="4" name="Лента лицом вверх 3"/>
          <p:cNvSpPr/>
          <p:nvPr/>
        </p:nvSpPr>
        <p:spPr>
          <a:xfrm>
            <a:off x="977900" y="981076"/>
            <a:ext cx="10871199" cy="911225"/>
          </a:xfrm>
          <a:prstGeom prst="ribbon2">
            <a:avLst/>
          </a:prstGeom>
          <a:gradFill flip="none" rotWithShape="1">
            <a:gsLst>
              <a:gs pos="0">
                <a:schemeClr val="accent4"/>
              </a:gs>
              <a:gs pos="60000">
                <a:schemeClr val="accent4"/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  <a:latin typeface="Arial Black" panose="020B0A04020102020204" pitchFamily="34" charset="0"/>
              </a:rPr>
              <a:t>Доходы бюджета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–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поступающие в бюджет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денежные средства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90500" y="2022475"/>
            <a:ext cx="4546601" cy="4681538"/>
          </a:xfrm>
          <a:prstGeom prst="verticalScroll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rgbClr val="002060"/>
                </a:solidFill>
                <a:latin typeface="Arial Black" panose="020B0A04020102020204" pitchFamily="34" charset="0"/>
              </a:rPr>
              <a:t>    Налоговые доходы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Поступление от уплаты федеральных, региональных и местных налогов и сборов, предусмотренных Налоговым Кодексом Российской Федерации, законодательством </a:t>
            </a:r>
            <a:r>
              <a:rPr lang="ru-RU" dirty="0" smtClean="0">
                <a:solidFill>
                  <a:srgbClr val="002060"/>
                </a:solidFill>
              </a:rPr>
              <a:t>Московской области </a:t>
            </a:r>
            <a:r>
              <a:rPr lang="ru-RU" dirty="0">
                <a:solidFill>
                  <a:srgbClr val="002060"/>
                </a:solidFill>
              </a:rPr>
              <a:t>и решениями </a:t>
            </a:r>
            <a:r>
              <a:rPr lang="ru-RU" dirty="0" smtClean="0">
                <a:solidFill>
                  <a:srgbClr val="002060"/>
                </a:solidFill>
              </a:rPr>
              <a:t>Совета депутатов  городского округа Котельники Московской области</a:t>
            </a: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4279901" y="2060575"/>
            <a:ext cx="4051300" cy="4681538"/>
          </a:xfrm>
          <a:prstGeom prst="verticalScroll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</a:t>
            </a:r>
            <a:r>
              <a:rPr lang="ru-RU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Платежи, которые включают в себя: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•доходы от использования и продажи имущества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•штрафы за нарушение законодательства;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•иные неналоговые доходы</a:t>
            </a: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8077200" y="1997075"/>
            <a:ext cx="3949700" cy="4681538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  <a:latin typeface="Arial Black" panose="020B0A04020102020204" pitchFamily="34" charset="0"/>
              </a:rPr>
              <a:t>   Безвозмездные поступления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Поступления в местный бюджет из областного бюджета межбюджетных трансфертов в виде дотаций, субсидий, субвенций и иных межбюджетных трансфертов, а также поступления от физических и юридических лиц (кроме налоговых и неналоговых доходов)</a:t>
            </a:r>
          </a:p>
        </p:txBody>
      </p:sp>
    </p:spTree>
    <p:extLst>
      <p:ext uri="{BB962C8B-B14F-4D97-AF65-F5344CB8AC3E}">
        <p14:creationId xmlns:p14="http://schemas.microsoft.com/office/powerpoint/2010/main" val="8915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708662"/>
              </p:ext>
            </p:extLst>
          </p:nvPr>
        </p:nvGraphicFramePr>
        <p:xfrm>
          <a:off x="112143" y="784378"/>
          <a:ext cx="11812197" cy="5626997"/>
        </p:xfrm>
        <a:graphic>
          <a:graphicData uri="http://schemas.openxmlformats.org/drawingml/2006/table">
            <a:tbl>
              <a:tblPr/>
              <a:tblGrid>
                <a:gridCol w="4169010"/>
                <a:gridCol w="1621282"/>
                <a:gridCol w="926447"/>
                <a:gridCol w="1737088"/>
                <a:gridCol w="810641"/>
                <a:gridCol w="1505476"/>
                <a:gridCol w="1042253"/>
              </a:tblGrid>
              <a:tr h="2994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дохода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 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451">
                <a:tc vMerge="1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9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1 393 045,8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3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333 267,0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1 330 572,0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4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643 872,0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46,2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672 246,0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50,4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672 246,0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50,4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226 569,0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16,3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203 176,0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203 176,0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522 604,8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37,5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457 845,0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455 150,0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643 872,0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672 246,0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672 246,0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2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252 428,0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39,2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265 048,0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265 048,0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на нефтепродукты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3 317,0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0,5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3 487,0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3 487,0 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123 235,0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19,1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125 621,0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125 621,0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263 022,0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40,9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276 190,0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41,1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276 190,0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41,1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Задолженность по отмененным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налогам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1 870,0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1 900,0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1 900,0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226 569,0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203 176,0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203 176,0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3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имущества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184 312,0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81,3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193 355,0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95,1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193 355,0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95,1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Платежи при пользовании природными ресурсами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840,0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0,4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881,0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881,0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36 000,0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15,9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4 200,0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1,9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1 217,0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0,5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1 540,0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1 540,0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522 604,8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457 845,0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455 150,0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75 427,8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14,4</a:t>
                      </a: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15 221,0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15 221,0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447 177,0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85,6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442 624,0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96,7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439 929,0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96,7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5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8330" y="-56852"/>
            <a:ext cx="9378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СТРУКТУРА ДОХОДОВ БЮДЖЕТА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2018-2020 годов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8330" y="-56852"/>
            <a:ext cx="9378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Планируемые доходы и расходы на душу населения  городского округа Котельники Московской области в 2017 – 2020 гг.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394" y="2049236"/>
            <a:ext cx="1079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57919"/>
              </p:ext>
            </p:extLst>
          </p:nvPr>
        </p:nvGraphicFramePr>
        <p:xfrm>
          <a:off x="1174387" y="1583872"/>
          <a:ext cx="10082893" cy="2426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3299"/>
                <a:gridCol w="1929700"/>
                <a:gridCol w="1912994"/>
                <a:gridCol w="1770980"/>
                <a:gridCol w="1745920"/>
              </a:tblGrid>
              <a:tr h="677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Доходы (всего)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34 </a:t>
                      </a:r>
                      <a:r>
                        <a:rPr lang="en-US" sz="1400">
                          <a:effectLst/>
                        </a:rPr>
                        <a:t>578.5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30 152.5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28 187.5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27 434.5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4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Налоговых и неналоговых доходов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19 </a:t>
                      </a:r>
                      <a:r>
                        <a:rPr lang="en-US" sz="1400" dirty="0">
                          <a:effectLst/>
                        </a:rPr>
                        <a:t>864.9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18 </a:t>
                      </a:r>
                      <a:r>
                        <a:rPr lang="en-US" sz="1400">
                          <a:effectLst/>
                        </a:rPr>
                        <a:t>841.7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18 507.8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18 049.9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36 490.2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31 686.8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28 203.6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27 465.0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519777"/>
              </p:ext>
            </p:extLst>
          </p:nvPr>
        </p:nvGraphicFramePr>
        <p:xfrm>
          <a:off x="2816679" y="4588169"/>
          <a:ext cx="6792687" cy="1541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640"/>
                <a:gridCol w="1698349"/>
                <a:gridCol w="1698349"/>
                <a:gridCol w="1698349"/>
              </a:tblGrid>
              <a:tr h="42377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Планируемая численность городского округа Котельники Московской области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2020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44 967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46 164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47 345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48 525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9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4723" y="371515"/>
            <a:ext cx="9378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Предоставление налоговых льгот физическим лицам на территории городского округа Котельники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Московской области  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(выпадающие доходы) </a:t>
            </a:r>
            <a:r>
              <a:rPr lang="ru-RU" alt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тыс.руб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998913"/>
              </p:ext>
            </p:extLst>
          </p:nvPr>
        </p:nvGraphicFramePr>
        <p:xfrm>
          <a:off x="7625443" y="2122713"/>
          <a:ext cx="2957183" cy="292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564186"/>
              </p:ext>
            </p:extLst>
          </p:nvPr>
        </p:nvGraphicFramePr>
        <p:xfrm>
          <a:off x="574675" y="2147097"/>
          <a:ext cx="2881313" cy="288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86493" y="5286580"/>
            <a:ext cx="10610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Помимо мер социальной поддержки, физические лица получают льготы по уплате имущественных налогов, установленных Налоговым кодексом Российской Федерации, законом Московской области, нормативными правовыми актами муниципального образования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61400"/>
              </p:ext>
            </p:extLst>
          </p:nvPr>
        </p:nvGraphicFramePr>
        <p:xfrm>
          <a:off x="3987121" y="2080306"/>
          <a:ext cx="2951162" cy="288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30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1" y="188913"/>
            <a:ext cx="80676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РАСХОДЫ БЮДЖЕТА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5914" y="908051"/>
            <a:ext cx="7127875" cy="9366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</a:rPr>
              <a:t>РАСХОДЫ БЮДЖЕТА </a:t>
            </a:r>
            <a:r>
              <a:rPr lang="ru-RU" dirty="0" smtClean="0">
                <a:latin typeface="Arial Black" panose="020B0A04020102020204" pitchFamily="34" charset="0"/>
              </a:rPr>
              <a:t>- выплачиваемые </a:t>
            </a:r>
            <a:r>
              <a:rPr lang="ru-RU" dirty="0">
                <a:latin typeface="Arial Black" panose="020B0A04020102020204" pitchFamily="34" charset="0"/>
              </a:rPr>
              <a:t>из бюджета денежные средства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3071814" y="2060576"/>
            <a:ext cx="6480175" cy="864369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РАСХОДЫ БЮДЖЕТА распределены по: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31950" y="5517232"/>
            <a:ext cx="8928100" cy="11521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86 % расходов бюджета 2018 года сформированы на основании муниципальных программ городского округа Котельники.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Программный принцип формирования бюджета направлен </a:t>
            </a:r>
            <a:r>
              <a:rPr lang="ru-RU" b="1" dirty="0" smtClean="0">
                <a:solidFill>
                  <a:srgbClr val="002060"/>
                </a:solidFill>
              </a:rPr>
              <a:t>на повышение </a:t>
            </a:r>
            <a:r>
              <a:rPr lang="ru-RU" b="1" dirty="0">
                <a:solidFill>
                  <a:srgbClr val="002060"/>
                </a:solidFill>
              </a:rPr>
              <a:t>эффективности расходования бюджетных </a:t>
            </a:r>
            <a:r>
              <a:rPr lang="ru-RU" b="1" dirty="0" smtClean="0">
                <a:solidFill>
                  <a:srgbClr val="002060"/>
                </a:solidFill>
              </a:rPr>
              <a:t>средств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1631950" y="3573017"/>
            <a:ext cx="3095898" cy="1373187"/>
          </a:xfrm>
          <a:prstGeom prst="hexagon">
            <a:avLst/>
          </a:prstGeom>
          <a:gradFill flip="none" rotWithShape="1">
            <a:gsLst>
              <a:gs pos="0">
                <a:srgbClr val="9FE135">
                  <a:tint val="66000"/>
                  <a:satMod val="160000"/>
                </a:srgbClr>
              </a:gs>
              <a:gs pos="50000">
                <a:srgbClr val="9FE135">
                  <a:tint val="44500"/>
                  <a:satMod val="160000"/>
                </a:srgbClr>
              </a:gs>
              <a:gs pos="100000">
                <a:srgbClr val="9FE13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</a:p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разделам бюджетной классификации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5147469" y="3577779"/>
            <a:ext cx="2303462" cy="1368425"/>
          </a:xfrm>
          <a:prstGeom prst="hexagon">
            <a:avLst/>
          </a:prstGeom>
          <a:gradFill flip="none" rotWithShape="1">
            <a:gsLst>
              <a:gs pos="0">
                <a:srgbClr val="7DE1A3">
                  <a:tint val="66000"/>
                  <a:satMod val="160000"/>
                </a:srgbClr>
              </a:gs>
              <a:gs pos="50000">
                <a:srgbClr val="7DE1A3">
                  <a:tint val="44500"/>
                  <a:satMod val="160000"/>
                </a:srgbClr>
              </a:gs>
              <a:gs pos="100000">
                <a:srgbClr val="7DE1A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главным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распоряди-телям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7752184" y="3579367"/>
            <a:ext cx="2592288" cy="1366837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15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муниципаль-ным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28146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64936"/>
              </p:ext>
            </p:extLst>
          </p:nvPr>
        </p:nvGraphicFramePr>
        <p:xfrm>
          <a:off x="121921" y="904888"/>
          <a:ext cx="11887199" cy="5894038"/>
        </p:xfrm>
        <a:graphic>
          <a:graphicData uri="http://schemas.openxmlformats.org/drawingml/2006/table">
            <a:tbl>
              <a:tblPr/>
              <a:tblGrid>
                <a:gridCol w="3160015"/>
                <a:gridCol w="1188720"/>
                <a:gridCol w="554735"/>
                <a:gridCol w="1159002"/>
                <a:gridCol w="584454"/>
                <a:gridCol w="1159002"/>
                <a:gridCol w="816254"/>
                <a:gridCol w="958697"/>
                <a:gridCol w="690880"/>
                <a:gridCol w="850969"/>
                <a:gridCol w="764471"/>
              </a:tblGrid>
              <a:tr h="10862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год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(ожидаемое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исполнение)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год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 год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 год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295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268 821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342 663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r>
                        <a:rPr lang="en-US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310 782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311 702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ОБОРОНА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1 670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784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1 804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1 869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8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17 089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19 705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549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22 401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20 803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26 898,2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20 495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524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22 138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22 702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02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 -КОММУНАЛЬНОЕ ХОЗЯЙСТВО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88 573,8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155 177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lang="en-US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118 198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117 198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01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ОХРАНА ОКРУЖАЮЩЕЙ СРЕДЫ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600 957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778 255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751</a:t>
                      </a:r>
                      <a:r>
                        <a:rPr lang="en-US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356,1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675 778,5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676 174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72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КУЛЬТУРА,КИНЕМАТОГРАФИЯ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69 927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en-US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74 804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75 258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7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ЗДРАВООХРАНЕНИЕ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6 374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9 422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9 755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45 854,8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44 137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en-US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844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47 607,1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44 495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52 864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121 682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25 706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25 706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32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17 025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25 000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26 000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75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МЕЖБЮДЖЕТНЫЕ ТРАНСФЕРТЫ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78 017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59 745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75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РАСХОДОВ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1 273 220,8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1 638 409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463</a:t>
                      </a:r>
                      <a:r>
                        <a:rPr lang="en-US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929,1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1 334 030,6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1 332 052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1650" y="0"/>
            <a:ext cx="88201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СТРУКТУРА РАСХОДОВ БЮДЖЕТА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2016-2018 годов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2639" y="439739"/>
            <a:ext cx="12969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Тыс. руб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7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731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Структура расходов бюджета городского округа Котельники Московской области в разрезе муниципальных программ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5702"/>
              </p:ext>
            </p:extLst>
          </p:nvPr>
        </p:nvGraphicFramePr>
        <p:xfrm>
          <a:off x="396241" y="1076961"/>
          <a:ext cx="11358879" cy="5689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1662"/>
                <a:gridCol w="950221"/>
                <a:gridCol w="998335"/>
                <a:gridCol w="929173"/>
                <a:gridCol w="998335"/>
                <a:gridCol w="1022392"/>
                <a:gridCol w="1082530"/>
                <a:gridCol w="1246231"/>
              </a:tblGrid>
              <a:tr h="406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Ожидаемое исполнение 2017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Объем финансирования на 2018 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Суммарная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разница к ожидаемому исполнению 2017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Объем финансирования на 2019 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Суммарная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разница 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2018 </a:t>
                      </a:r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года к 2019 году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Объем финансирования на 2020 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Суммарная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разница 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2019 года к 2020 году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  <a:tr h="406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Муниципальная программа  городского округа Котельники Московской области "Создание условий для оказания медицинской помощи населению городского округа Котельники Московской области на 2015-2019 годы"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7 600,0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9 102,0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1 502,0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9 422,0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320,0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9 755,0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333,0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  <a:tr h="272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Муниципальная программа "Культура городского округа Котельники Московской области на 2017-2021 годы"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99 120,5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84 188,0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-14 932,5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102 944,0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18 756,0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104 240,0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1 296,0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  <a:tr h="272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Муниципальная программа "Образование городского округа Котельники Московской области на 2017-2021 годы"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664 440,2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649 191,1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-15 249,1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574 176,5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-75 014,6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573 840,0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-336,5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  <a:tr h="272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Муниципальная программа "Социальная защита населения городского округа Котельники Московской области" на 2017-2021 годы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23 464,0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23 027,0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-437,0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25 190,0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2 163,0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26 049,0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859,0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  <a:tr h="272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Муниципальная программа "Спорт в городском округе Котельники Московской области на 2017-2021 годы"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208 730,0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92 820,0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-115 910,0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114 892,0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22 072,0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114 782,0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-110,0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  <a:tr h="541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 в городском округе Котельники Московской области на 2017-2021 годы"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21 031,0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11 900,0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-9 131,0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16 025,0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4 125,0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16 225,0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200,0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  <a:tr h="272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Муниципальная программа "Экология и окружающая среда городского округа Котельники Московской области на 2017-2021 годы"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328,0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390,0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62,0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390,0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390,0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  <a:tr h="406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Муниципальная программа городского округа Котельники Московской области "Безопасность городского округа Котельники Московской области 2017-2021 годы"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19 705,0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24 049,0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4 344,0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25 401,0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1 352,0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24 303,0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-1 098,0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  <a:tr h="272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Муниципальная программа "Жилище городского округа Котельники Московской области" на 2017-2027 годы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10 864,0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12 548,0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1 684,0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6 885,1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-5 662,9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2 934,0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-3 951,1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  <a:tr h="272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Муниципальная программа "Развитие жилищно- коммунального хозяйства городского округа Котельники Московской области на 2017-2021 годы",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156 982,0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87 426,0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-69 556,0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117 476,0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30 050,0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116 476,0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-1 000,0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  <a:tr h="272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Муниципальная программа "Предпринимательство  городского округа Котельники Московской области" на 2017-2021 годы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1 318,0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1 122,0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-196,0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1 122,0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1 122,0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  <a:tr h="272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Муниципальная программа городского округа Котельники Московской области "Муниципальное управление" на 2017-2021 годы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245 799,0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243 827,0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-1 972,0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294 619,0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50 792,0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299 348,0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4 729,0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  <a:tr h="406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Муниципальная программа "Энергосбережение и повышение энергетической эффективности в городском округе Котельники Московской области на 2015-2019 годы"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406,0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1 155,0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749,0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-1 155,0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  <a:tr h="406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Муниципальная программа "Развитие и функционирование дорожно - транспортного комплекса городского округа Котельники Московской области на 2017-2021 годы"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14 122,0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15 000,0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878,0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12 887,0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-2 113,0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12 887,0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  <a:tr h="2924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Муниципальная программа "Архитектура и градостроительство городского округа Котельники Московской области на 2017-2021 годы"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500,0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500,0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-500,0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  <a:tr h="13756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+mn-lt"/>
                        </a:rPr>
                        <a:t>ИТОГО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1 473 909,7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1 256 245,1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-217 664,6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1 301 429,6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45 184,5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1 302 351,0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921,4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959" marR="2959" marT="295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4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6231" y="140327"/>
            <a:ext cx="66246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ОСНОВНЫЕ ПОНЯТИЯ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692151"/>
            <a:ext cx="11658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Бюджет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336800"/>
            <a:ext cx="114458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800" y="1765300"/>
            <a:ext cx="121675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4" descr="C:\Users\Федор\Pictures\news_31_07_2013_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00601" y="1606439"/>
            <a:ext cx="1377949" cy="9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C:\Users\Федор\Pictures\image70326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879975"/>
            <a:ext cx="1473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4741864"/>
            <a:ext cx="13462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2" descr="C:\Users\Федор\Pictures\057-4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6" y="5461001"/>
            <a:ext cx="208031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5" descr="http://www.nazarovo-online.ru/uploads/posts/2013-07/1375236307_set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9" y="5492751"/>
            <a:ext cx="16795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65100" y="3127375"/>
            <a:ext cx="2120900" cy="3825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ОБРАЗОВАНИЕ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85280" y="1496787"/>
            <a:ext cx="2052320" cy="912465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НАЦИОНАЛЬНАЯ ЭКОНОМИКА</a:t>
            </a: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263219" y="2935288"/>
            <a:ext cx="2242345" cy="52863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ОКРУЖАЮЩАЯ СРЕДА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49526" y="1677989"/>
            <a:ext cx="1579563" cy="382587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КУЛЬТУРА</a:t>
            </a:r>
            <a:endParaRPr lang="ru-RU"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99793" y="3065293"/>
            <a:ext cx="1579563" cy="3825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СПОРТ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46614" y="6148389"/>
            <a:ext cx="2160586" cy="473075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ОБЩЕГОСУДАРСТВЕННЫЕ ВОПРОСЫ</a:t>
            </a:r>
            <a:endParaRPr lang="ru-RU" sz="16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59001" y="4827589"/>
            <a:ext cx="2238376" cy="47307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КОММУНАЛЬНОЕ ХОЗЯЙСТВО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5438" y="6084889"/>
            <a:ext cx="1579562" cy="473075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ЖИЛИЩНОЕ ХОЗЯЙСТВО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872662" y="6014799"/>
            <a:ext cx="1951037" cy="636827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СОЦИАЛЬНАЯ ПОЛИТИКА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43776" y="4741864"/>
            <a:ext cx="2080310" cy="61293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НАЦИОНАЛЬНАЯ БЕЗОПАСНОСТЬ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65100" y="3614738"/>
            <a:ext cx="12026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За каждой цифрой–организация предоставления общедоступного и бесплатного образования, создание условий для обеспечения населения услугами организаций культуры и спорта, организация тепло-, водо-, газоснабжения, дорожная деятельность, социальные выплаты гражданам и еще многое другое…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35" y="1691798"/>
            <a:ext cx="1540512" cy="1064065"/>
          </a:xfrm>
          <a:prstGeom prst="rect">
            <a:avLst/>
          </a:prstGeom>
        </p:spPr>
      </p:pic>
      <p:pic>
        <p:nvPicPr>
          <p:cNvPr id="28" name="Рисунок 25" descr="чиновники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024" y="4851639"/>
            <a:ext cx="2019301" cy="104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6" descr="дороги 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5280" y="2576109"/>
            <a:ext cx="2052320" cy="87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1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4480"/>
            <a:ext cx="10972800" cy="88392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Информация по выплатам отдельным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категориям </a:t>
            </a:r>
            <a:r>
              <a:rPr lang="ru-RU" altLang="ru-RU" sz="24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граждан 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44376"/>
              </p:ext>
            </p:extLst>
          </p:nvPr>
        </p:nvGraphicFramePr>
        <p:xfrm>
          <a:off x="609600" y="1266389"/>
          <a:ext cx="10972800" cy="5189975"/>
        </p:xfrm>
        <a:graphic>
          <a:graphicData uri="http://schemas.openxmlformats.org/drawingml/2006/table">
            <a:tbl>
              <a:tblPr/>
              <a:tblGrid>
                <a:gridCol w="5432265"/>
                <a:gridCol w="1470577"/>
                <a:gridCol w="1195663"/>
                <a:gridCol w="1478104"/>
                <a:gridCol w="1396191"/>
              </a:tblGrid>
              <a:tr h="702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Наименование меры социальной поддержки</a:t>
                      </a:r>
                    </a:p>
                  </a:txBody>
                  <a:tcPr marL="91435" marR="91435" marT="45726" marB="457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Количество 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в 2016 году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Объем  расходов,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Количество 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в 2017 году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Объем  расходов, тыс. руб.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0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Возмещение расходов за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найм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поднайм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 жилых помещений врачам государственных учреждений здравоохранения городского округа Котельники Московской области 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897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6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гражданам субсидий на оплату жилого помещения и коммунальных услуг, в том числе на предоставление гражданам субсидий на оплату жилого помещения и коммунальных услуг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890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14081,7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832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13010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6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государственной поддержки молодым семьям в виде социальных выплат на приобретение жилого помещения или строительство индивидуального жилого дома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771,2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1158,8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2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16155,2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8118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236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Выплаты ежегодной материальной помощи ко дню: Пожилых людей, Освобождения узников фашистских лагерей, Жертвам политических репрессий, Инвалидов, Защитника Отечества, Победы и т.д.)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2054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2055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2064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1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1174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9094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1781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14165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4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4480"/>
            <a:ext cx="10972800" cy="883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Объекты общественного значения, реализуемые на территории городского округа Котельники Московской области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784" y="1241918"/>
            <a:ext cx="4860324" cy="2325688"/>
          </a:xfrm>
        </p:spPr>
      </p:pic>
      <p:sp>
        <p:nvSpPr>
          <p:cNvPr id="8" name="Объект 2"/>
          <p:cNvSpPr txBox="1">
            <a:spLocks/>
          </p:cNvSpPr>
          <p:nvPr/>
        </p:nvSpPr>
        <p:spPr>
          <a:xfrm flipH="1">
            <a:off x="88408" y="3567606"/>
            <a:ext cx="5384800" cy="31627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 algn="just">
              <a:spcBef>
                <a:spcPts val="0"/>
              </a:spcBef>
              <a:buNone/>
            </a:pPr>
            <a:r>
              <a:rPr lang="ru-RU" sz="1400" dirty="0" smtClean="0"/>
              <a:t>В Котельниках в 2017 году</a:t>
            </a:r>
            <a:r>
              <a:rPr lang="en-US" sz="1400" dirty="0" smtClean="0"/>
              <a:t> </a:t>
            </a:r>
            <a:r>
              <a:rPr lang="ru-RU" sz="1400" dirty="0" smtClean="0"/>
              <a:t>завершается строительство физкультурно-оздоровительного комплекса с универсальным спортивным залом. Строительство ведется по соседству со стадионом «Русские газоны – Котельники» в микрорайоне Силикат.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400" dirty="0" smtClean="0"/>
              <a:t>Строительство </a:t>
            </a:r>
            <a:r>
              <a:rPr lang="ru-RU" sz="1400" dirty="0" err="1" smtClean="0"/>
              <a:t>ФОКа</a:t>
            </a:r>
            <a:r>
              <a:rPr lang="ru-RU" sz="1400" dirty="0" smtClean="0"/>
              <a:t> ведется в рамках государственной программы Московской области «Спорт Подмосковья».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400" dirty="0" smtClean="0"/>
              <a:t>Объем финансирования, направленного на реализацию данного проекта, составил 164 471 млн. руб.: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400" dirty="0" smtClean="0"/>
              <a:t>- средства бюджета Московской области: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400" dirty="0" smtClean="0"/>
              <a:t>106 893 млн. руб.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400" dirty="0" smtClean="0"/>
              <a:t>- средства бюджета городского округа Котельники: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400" dirty="0" smtClean="0"/>
              <a:t>57 578 мил. руб.</a:t>
            </a:r>
            <a:endParaRPr lang="ru-RU" sz="1400" dirty="0"/>
          </a:p>
        </p:txBody>
      </p:sp>
      <p:sp>
        <p:nvSpPr>
          <p:cNvPr id="13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8436380" y="4241284"/>
            <a:ext cx="7040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2346" y="3575844"/>
            <a:ext cx="635961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dirty="0">
                <a:latin typeface="Constantia" panose="02030602050306030303" pitchFamily="18" charset="0"/>
                <a:cs typeface="Times New Roman" panose="02020603050405020304" pitchFamily="18" charset="0"/>
              </a:rPr>
              <a:t>Котельниках </a:t>
            </a:r>
            <a:r>
              <a:rPr lang="ru-RU" altLang="ru-RU" sz="14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 2017 году </a:t>
            </a:r>
            <a:r>
              <a:rPr lang="ru-RU" sz="1400" dirty="0" smtClean="0"/>
              <a:t>в </a:t>
            </a:r>
            <a:r>
              <a:rPr lang="ru-RU" sz="1400" dirty="0"/>
              <a:t>рамках государственной программы Московской области «Спорт </a:t>
            </a:r>
            <a:r>
              <a:rPr lang="ru-RU" sz="1400" dirty="0" smtClean="0"/>
              <a:t>Подмосковья» </a:t>
            </a:r>
            <a:r>
              <a:rPr lang="ru-RU" altLang="ru-RU" sz="14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началось  строительство </a:t>
            </a:r>
            <a:r>
              <a:rPr lang="ru-RU" altLang="ru-RU" sz="1400" dirty="0">
                <a:latin typeface="Constantia" panose="02030602050306030303" pitchFamily="18" charset="0"/>
                <a:cs typeface="Times New Roman" panose="02020603050405020304" pitchFamily="18" charset="0"/>
              </a:rPr>
              <a:t>трехэтажной пристройки к средней общеобразовательной школе №2 на 300 мест.</a:t>
            </a:r>
            <a:endParaRPr lang="ru-RU" altLang="ru-RU" sz="1400" dirty="0">
              <a:latin typeface="Constantia" panose="02030602050306030303" pitchFamily="18" charset="0"/>
            </a:endParaRPr>
          </a:p>
          <a:p>
            <a:pPr marL="180000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Constantia" panose="02030602050306030303" pitchFamily="18" charset="0"/>
                <a:cs typeface="Times New Roman" panose="02020603050405020304" pitchFamily="18" charset="0"/>
              </a:rPr>
              <a:t>В новом корпусе будет 14 классных помещений, три игровые развивающие комнаты для детей младшего школьного возраста, столовая с пищеблоком, а также хореографическое и лекционное залы. Основное здание школы и новый корпус будут связаны между собой переходом. </a:t>
            </a:r>
            <a:endParaRPr lang="ru-RU" altLang="ru-RU" sz="1400" dirty="0">
              <a:latin typeface="Constantia" panose="02030602050306030303" pitchFamily="18" charset="0"/>
            </a:endParaRPr>
          </a:p>
          <a:p>
            <a:pPr marL="180000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Constantia" panose="02030602050306030303" pitchFamily="18" charset="0"/>
                <a:cs typeface="Times New Roman" panose="02020603050405020304" pitchFamily="18" charset="0"/>
              </a:rPr>
              <a:t>Стоимость строительно-монтажных работ – более </a:t>
            </a:r>
            <a:r>
              <a:rPr lang="ru-RU" altLang="ru-RU" sz="14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4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89</a:t>
            </a:r>
            <a:r>
              <a:rPr lang="ru-RU" altLang="ru-RU" sz="14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Constantia" panose="02030602050306030303" pitchFamily="18" charset="0"/>
                <a:cs typeface="Times New Roman" panose="02020603050405020304" pitchFamily="18" charset="0"/>
              </a:rPr>
              <a:t>млн. рублей. На 30% работы финансируются за счет средств городского бюджета, на 70% – из бюджета Московской области.</a:t>
            </a:r>
            <a:endParaRPr lang="ru-RU" altLang="ru-RU" sz="1400" dirty="0">
              <a:latin typeface="Constantia" panose="02030602050306030303" pitchFamily="18" charset="0"/>
            </a:endParaRPr>
          </a:p>
          <a:p>
            <a:pPr marL="180000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Constantia" panose="02030602050306030303" pitchFamily="18" charset="0"/>
                <a:cs typeface="Times New Roman" panose="02020603050405020304" pitchFamily="18" charset="0"/>
              </a:rPr>
              <a:t>По проекту подрядчик завершит строительство </a:t>
            </a:r>
            <a:r>
              <a:rPr lang="ru-RU" altLang="ru-RU" sz="14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 2018 году. </a:t>
            </a:r>
            <a:r>
              <a:rPr lang="ru-RU" altLang="ru-RU" sz="1600" dirty="0">
                <a:latin typeface="Constantia" panose="02030602050306030303" pitchFamily="18" charset="0"/>
                <a:cs typeface="Times New Roman" panose="02020603050405020304" pitchFamily="18" charset="0"/>
              </a:rPr>
              <a:t> </a:t>
            </a:r>
            <a:endParaRPr lang="ru-RU" altLang="ru-RU" sz="1600" dirty="0">
              <a:latin typeface="Constantia" panose="02030602050306030303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53" y="1241918"/>
            <a:ext cx="4983892" cy="23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3351214" y="631825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8000"/>
                </a:solidFill>
                <a:latin typeface="Arial" panose="020B0604020202020204" pitchFamily="34" charset="0"/>
              </a:rPr>
              <a:t>Оказание услуг в сфере образования осуществляют:</a:t>
            </a:r>
            <a:endParaRPr lang="ru-RU" altLang="ru-RU" sz="18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00" y="142876"/>
            <a:ext cx="11201399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ОСНОВНЫЕ НАПРАВЛЕНИЯ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5610" y="1199028"/>
            <a:ext cx="3561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6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дошкольных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учреждений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38726" y="1252539"/>
            <a:ext cx="2936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3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общеобразовательных</a:t>
            </a:r>
          </a:p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учреждения</a:t>
            </a:r>
          </a:p>
          <a:p>
            <a:pPr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62979" y="1028699"/>
            <a:ext cx="2647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3 учреждени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дополнительного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образования в сфере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культуры, физической культуры и спорта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7287" y="6031275"/>
            <a:ext cx="2150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учреждения культуры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458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9691" y="4118920"/>
            <a:ext cx="3086708" cy="190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6" descr="C:\Users\Федор\Pictures\RUS_3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2425396"/>
            <a:ext cx="3082931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340090" y="6020108"/>
            <a:ext cx="3496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учреждения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сфере физической культуры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спорта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4592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35" y="4028435"/>
            <a:ext cx="3237469" cy="200284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1" y="1688405"/>
            <a:ext cx="3908857" cy="1985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" y="3831409"/>
            <a:ext cx="4061254" cy="2613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93" y="1840929"/>
            <a:ext cx="3457966" cy="199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97688"/>
            <a:ext cx="10972800" cy="7386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Контактная информация и обратная связь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91049"/>
            <a:ext cx="10972800" cy="483355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marL="0" indent="0" algn="ctr">
              <a:buNone/>
              <a:defRPr/>
            </a:pPr>
            <a:r>
              <a:rPr lang="ru-RU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управлением финансов администрации городского </a:t>
            </a:r>
            <a:r>
              <a:rPr lang="ru-RU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округа </a:t>
            </a:r>
            <a:r>
              <a:rPr lang="ru-RU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Котельники Московской области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Адрес: 140054, Московская область, г. Котельники, Дзержинское ш.,5/4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Телефон: 8(495) 554-45-08 Администрация городского округа Котельники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Телефон:8 (495) 559-97-55 Управление финансов администрации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Режим работы: Понедельник-пятница с 9:00 до 18:00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Перерыв с 13:00 – 14:00 Выходные дни: суббота, воскресенье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Интернет сайт: Муниципального образования городского округа Котельники </a:t>
            </a:r>
            <a:r>
              <a:rPr lang="en-US" sz="2400" dirty="0" smtClean="0">
                <a:solidFill>
                  <a:srgbClr val="002060"/>
                </a:solidFill>
              </a:rPr>
              <a:t>http</a:t>
            </a:r>
            <a:r>
              <a:rPr lang="en-US" sz="2400" dirty="0">
                <a:solidFill>
                  <a:srgbClr val="002060"/>
                </a:solidFill>
              </a:rPr>
              <a:t>://www.kotelniki.ru/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1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Бюджет </a:t>
            </a: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для 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граждан </a:t>
            </a: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познакомит вас с 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основными положениями бюджета городского округа Котельники.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" y="1701800"/>
            <a:ext cx="6572883" cy="515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91867" y="2146300"/>
            <a:ext cx="53001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Граждане 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9492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920" y="193676"/>
            <a:ext cx="6865937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ОСНОВНЫЕ ПОНЯТИЯ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76680" y="4797426"/>
            <a:ext cx="9359900" cy="10795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Дефицит бюджета -</a:t>
            </a:r>
          </a:p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превышение расходов бюджета над его доходами</a:t>
            </a:r>
          </a:p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Профицит бюджета</a:t>
            </a:r>
          </a:p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превышение доходов бюджета над его расходами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0900" y="3622675"/>
            <a:ext cx="5029201" cy="9588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anose="020B0A04020102020204" pitchFamily="34" charset="0"/>
              </a:rPr>
              <a:t>Доходы бюджета -поступающие в бюджет денежные средства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71220" y="6019800"/>
            <a:ext cx="10121900" cy="68897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Обязательное требование, предъявляемое к составлению и</a:t>
            </a:r>
          </a:p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Утверждению бюджета – это его сбалансированность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00019" y="3626963"/>
            <a:ext cx="5095874" cy="103028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anose="020B0A04020102020204" pitchFamily="34" charset="0"/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1" y="1412875"/>
            <a:ext cx="22701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6" y="1363663"/>
            <a:ext cx="2314575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3956051" y="971551"/>
            <a:ext cx="733425" cy="7842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0800000">
            <a:off x="8147051" y="777876"/>
            <a:ext cx="733425" cy="78422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40000"/>
                <a:lumOff val="60000"/>
              </a:schemeClr>
            </a:gs>
            <a:gs pos="42000">
              <a:srgbClr val="FFFF00"/>
            </a:gs>
            <a:gs pos="1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www.ikirov.ru/files/1210/kr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836613"/>
            <a:ext cx="9124950" cy="5905500"/>
          </a:xfrm>
          <a:prstGeom prst="rect">
            <a:avLst/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42000">
                <a:srgbClr val="FFFF00"/>
              </a:gs>
              <a:gs pos="25000">
                <a:schemeClr val="bg2">
                  <a:tint val="83000"/>
                  <a:satMod val="320000"/>
                </a:schemeClr>
              </a:gs>
              <a:gs pos="100000">
                <a:schemeClr val="bg2">
                  <a:shade val="15000"/>
                  <a:satMod val="320000"/>
                </a:schemeClr>
              </a:gs>
            </a:gsLst>
            <a:path path="circle">
              <a:fillToRect l="10000" t="110000" r="10000" b="100000"/>
            </a:path>
          </a:gradFill>
          <a:ln>
            <a:noFill/>
          </a:ln>
          <a:extLst/>
        </p:spPr>
      </p:pic>
      <p:sp>
        <p:nvSpPr>
          <p:cNvPr id="4" name="Прямоугольник 3"/>
          <p:cNvSpPr/>
          <p:nvPr/>
        </p:nvSpPr>
        <p:spPr>
          <a:xfrm>
            <a:off x="5951538" y="4868864"/>
            <a:ext cx="45720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Межбюджетные отношения </a:t>
            </a: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–взаимоотношения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4488" y="1412875"/>
            <a:ext cx="3617912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Межбюджетные трансферты </a:t>
            </a:r>
            <a:r>
              <a:rPr lang="ru-RU" b="1" dirty="0">
                <a:solidFill>
                  <a:srgbClr val="00CC00"/>
                </a:solidFill>
                <a:latin typeface="Arial" charset="0"/>
                <a:cs typeface="Arial" charset="0"/>
              </a:rPr>
              <a:t>–средства, предоставляемые одним бюджетом бюджетной системы Российской Федерации другому бюджету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5001" y="142876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МЕЖБЮДЖЕТНЫЕ 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6575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FFFF00"/>
            </a:gs>
            <a:gs pos="19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900" y="836613"/>
            <a:ext cx="11785600" cy="568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областного бюджета в бюджет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Котельники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перечисляются межбюджетные трансферты в форме:</a:t>
            </a:r>
          </a:p>
          <a:p>
            <a:pPr>
              <a:defRPr/>
            </a:pP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Субсидий-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расходных обязательств муниципального образования по вопросам местного значения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Субвенций-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выполнение переданных государственных полномочий Российской Федерации 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Иных межбюджетных трансфертов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2641" y="153036"/>
            <a:ext cx="8551546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МЕЖБЮДЖЕТНЫЕ 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37376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901700" y="692151"/>
            <a:ext cx="1080770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</a:t>
              </a:r>
              <a:r>
                <a:rPr lang="ru-RU" altLang="ru-RU" sz="3600" dirty="0" smtClean="0">
                  <a:latin typeface="Constantia" pitchFamily="18" charset="0"/>
                </a:rPr>
                <a:t>и исполнения бюджета</a:t>
              </a:r>
              <a:endParaRPr lang="ru-RU" altLang="ru-RU" sz="3600" dirty="0">
                <a:latin typeface="Constantia" pitchFamily="18" charset="0"/>
              </a:endParaRP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1590675"/>
            <a:ext cx="11709399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6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440" y="131734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 algn="ctr">
              <a:defRPr/>
            </a:pPr>
            <a:r>
              <a:rPr lang="ru-RU" sz="2800" dirty="0"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071814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/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540000" y="4110039"/>
            <a:ext cx="62788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/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531620" y="1260475"/>
            <a:ext cx="9855199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0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/>
              <a:t>ГРАЖДАНИН </a:t>
            </a:r>
          </a:p>
          <a:p>
            <a:pPr algn="ctr"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178051" y="3385345"/>
            <a:ext cx="8343899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/>
              <a:t>ГРАЖДАНИН </a:t>
            </a:r>
          </a:p>
          <a:p>
            <a:pPr algn="ctr"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88" y="39274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988" y="5441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44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400" y="53276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1" y="46434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3888" y="4606926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1847851" y="5575301"/>
            <a:ext cx="840104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/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9752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71701" y="279400"/>
            <a:ext cx="8208962" cy="15319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Документы</a:t>
            </a:r>
            <a:r>
              <a:rPr lang="ru-RU" altLang="ru-RU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altLang="ru-RU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основании которых </a:t>
            </a:r>
            <a:r>
              <a:rPr lang="en-US" alt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составляется </a:t>
            </a:r>
            <a:r>
              <a:rPr lang="ru-RU" altLang="ru-RU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 бюджета </a:t>
            </a:r>
            <a:r>
              <a:rPr lang="en-US" alt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городского округа Котельники Московской области</a:t>
            </a:r>
            <a:r>
              <a:rPr lang="ru-RU" altLang="ru-RU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371600" y="2056606"/>
            <a:ext cx="9817099" cy="923330"/>
          </a:xfrm>
          <a:prstGeom prst="rect">
            <a:avLst/>
          </a:prstGeom>
          <a:solidFill>
            <a:srgbClr val="00CC00"/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 typeface="Wingdings" pitchFamily="2" charset="2"/>
              <a:buNone/>
              <a:defRPr/>
            </a:pPr>
            <a:r>
              <a:rPr lang="ru-RU" sz="2000" dirty="0"/>
              <a:t>Положение послания Президента Российской Федерации Федеральному Собранию Российской Федерации, определяющих бюджетную политику в Российской Федерации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727200" y="3314700"/>
            <a:ext cx="9131300" cy="707886"/>
          </a:xfrm>
          <a:prstGeom prst="rect">
            <a:avLst/>
          </a:prstGeom>
          <a:solidFill>
            <a:srgbClr val="00CC00"/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/>
              <a:t>Муниципальные программы </a:t>
            </a:r>
            <a:endParaRPr lang="en-US" sz="2000" dirty="0" smtClean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 </a:t>
            </a:r>
            <a:r>
              <a:rPr lang="ru-RU" sz="2000" dirty="0"/>
              <a:t>городского округа  </a:t>
            </a:r>
            <a:r>
              <a:rPr lang="ru-RU" sz="2000" dirty="0" smtClean="0"/>
              <a:t>Котельники Московской области</a:t>
            </a:r>
            <a:endParaRPr lang="ru-RU" altLang="ru-RU" sz="2000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743201" y="5113408"/>
            <a:ext cx="6862762" cy="1200329"/>
          </a:xfrm>
          <a:prstGeom prst="rect">
            <a:avLst/>
          </a:prstGeom>
          <a:solidFill>
            <a:srgbClr val="00CC00"/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/>
              <a:t>Основные направления бюджетной политики и налоговой политики городского </a:t>
            </a:r>
            <a:r>
              <a:rPr lang="ru-RU" sz="2000" dirty="0" smtClean="0"/>
              <a:t>округа Котельники Московской области </a:t>
            </a:r>
            <a:r>
              <a:rPr lang="ru-RU" sz="2000" dirty="0"/>
              <a:t>на очередной финансовый год и плановый период 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184400" y="4299745"/>
            <a:ext cx="8432799" cy="646112"/>
          </a:xfrm>
          <a:prstGeom prst="rect">
            <a:avLst/>
          </a:prstGeom>
          <a:solidFill>
            <a:srgbClr val="00CC00"/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/>
              <a:t>Бюджетный прогноз (проект бюджетного прогноза) на долгосрочный период   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201738551"/>
      </p:ext>
    </p:extLst>
  </p:cSld>
  <p:clrMapOvr>
    <a:masterClrMapping/>
  </p:clrMapOvr>
  <p:transition spd="slow" advTm="411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2192</TotalTime>
  <Words>2908</Words>
  <Application>Microsoft Office PowerPoint</Application>
  <PresentationFormat>Широкоэкранный</PresentationFormat>
  <Paragraphs>791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Constantia</vt:lpstr>
      <vt:lpstr>Times New Roman</vt:lpstr>
      <vt:lpstr>Verdana</vt:lpstr>
      <vt:lpstr>Wingdings</vt:lpstr>
      <vt:lpstr>Wingdings 2</vt:lpstr>
      <vt:lpstr>Поток</vt:lpstr>
      <vt:lpstr>Бюджет для граждан  городского округа  Котельники Московской области  (представлен на основании проекта бюджета городского округа Котельники  Московской области на 2018 год и плановый период 2019-2020 годов)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Документы, на основании которых  составляется проект бюджета   городского округа Котельники Московской области </vt:lpstr>
      <vt:lpstr>Основные показатели социально -экономического развития городского округа Котельники Московской области</vt:lpstr>
      <vt:lpstr>Основные задачи и приоритеты бюджетной политики городского округа Котельники Московской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городского округа Котельники Московской области в разрезе муниципальных программ</vt:lpstr>
      <vt:lpstr>Информация по выплатам отдельным  категориям граждан </vt:lpstr>
      <vt:lpstr>Объекты общественного значения, реализуемые на территории городского округа Котельники Московской области</vt:lpstr>
      <vt:lpstr>Презентация PowerPoint</vt:lpstr>
      <vt:lpstr>Контактная информация и обратная связь</vt:lpstr>
    </vt:vector>
  </TitlesOfParts>
  <Company>Финансовое управление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NFU02PC</dc:creator>
  <cp:lastModifiedBy>Матыцина О.В.</cp:lastModifiedBy>
  <cp:revision>248</cp:revision>
  <cp:lastPrinted>2017-02-27T09:17:48Z</cp:lastPrinted>
  <dcterms:created xsi:type="dcterms:W3CDTF">2016-04-01T09:24:24Z</dcterms:created>
  <dcterms:modified xsi:type="dcterms:W3CDTF">2017-12-07T07:10:49Z</dcterms:modified>
</cp:coreProperties>
</file>