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597" r:id="rId2"/>
    <p:sldId id="611" r:id="rId3"/>
    <p:sldId id="618" r:id="rId4"/>
    <p:sldId id="629" r:id="rId5"/>
    <p:sldId id="615" r:id="rId6"/>
    <p:sldId id="606" r:id="rId7"/>
    <p:sldId id="613" r:id="rId8"/>
    <p:sldId id="614" r:id="rId9"/>
    <p:sldId id="607" r:id="rId10"/>
    <p:sldId id="617" r:id="rId11"/>
    <p:sldId id="627" r:id="rId12"/>
    <p:sldId id="630" r:id="rId13"/>
    <p:sldId id="608" r:id="rId14"/>
    <p:sldId id="620" r:id="rId15"/>
    <p:sldId id="628" r:id="rId16"/>
    <p:sldId id="621" r:id="rId17"/>
    <p:sldId id="623" r:id="rId18"/>
    <p:sldId id="624" r:id="rId19"/>
    <p:sldId id="625" r:id="rId20"/>
    <p:sldId id="600" r:id="rId21"/>
    <p:sldId id="601" r:id="rId22"/>
    <p:sldId id="632" r:id="rId23"/>
    <p:sldId id="622" r:id="rId24"/>
  </p:sldIdLst>
  <p:sldSz cx="12192000" cy="6858000"/>
  <p:notesSz cx="6858000" cy="9947275"/>
  <p:embeddedFontLs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 Black" panose="020B0604020202020204" charset="0"/>
      <p:bold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9BF"/>
    <a:srgbClr val="FBF7EC"/>
    <a:srgbClr val="2F755D"/>
    <a:srgbClr val="8FC7BA"/>
    <a:srgbClr val="E56366"/>
    <a:srgbClr val="21B900"/>
    <a:srgbClr val="FC755E"/>
    <a:srgbClr val="2E75B6"/>
    <a:srgbClr val="7F7F7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146" y="-690"/>
      </p:cViewPr>
      <p:guideLst>
        <p:guide orient="horz" pos="2069"/>
        <p:guide orient="horz" pos="3770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8518-E864-4996-998D-1C9E4E91F2F1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21A1-A885-4442-80CA-4974AEF9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0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07AF-56F3-4D6E-B6AE-4B1843648AD8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3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4DB5-59C0-4495-A724-63FC2C0B0A2A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1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6312-18F6-45C0-9906-CD25FDC867CA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8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A3A7-5947-4E9F-B44B-EB39D04A6467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9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D016-7654-4568-AE8D-3F893012DDCB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2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0CE1-9715-4DC7-B547-70C1D3912DCA}" type="datetime1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9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0793-DCEC-4E09-86FA-AD146AA8A666}" type="datetime1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1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2D75-FE4C-4951-8828-8995EA4BEBE6}" type="datetime1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FA1-2CAF-4AAE-9FE7-E19816C00052}" type="datetime1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1A91-1F0C-4055-A614-1D66B8B6C39B}" type="datetime1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7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5460-9C27-4292-8651-606AB138937C}" type="datetime1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5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6EE3-8BD8-44B4-948E-143B1791710F}" type="datetime1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F68A-FB86-444D-9F90-D6188D2A0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CE05BB-2CB8-43FD-A0DC-D3366463BA0C}"/>
              </a:ext>
            </a:extLst>
          </p:cNvPr>
          <p:cNvSpPr/>
          <p:nvPr/>
        </p:nvSpPr>
        <p:spPr>
          <a:xfrm>
            <a:off x="0" y="-14756"/>
            <a:ext cx="12192000" cy="6863231"/>
          </a:xfrm>
          <a:prstGeom prst="rect">
            <a:avLst/>
          </a:prstGeom>
          <a:solidFill>
            <a:srgbClr val="FBF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5688" y="2692400"/>
            <a:ext cx="8710612" cy="289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43" y="169181"/>
            <a:ext cx="12192000" cy="683895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778000" y="3247247"/>
            <a:ext cx="619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Монетизация молочной кухни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82060"/>
            <a:ext cx="3105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10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52400"/>
            <a:ext cx="10128250" cy="1295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БЕРЕМЕННЫЕ </a:t>
            </a:r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ЖЕНЩИНЫ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Вкладка  «Взятие на учет»/ «Еще»</a:t>
            </a:r>
            <a:endParaRPr lang="ru-RU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977900" y="1552353"/>
            <a:ext cx="10558426" cy="50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11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ПАМЯТКА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1248394"/>
            <a:ext cx="3851276" cy="546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26" y="1257301"/>
            <a:ext cx="3845000" cy="54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12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32605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ПОРТАЛ     </a:t>
            </a:r>
            <a:r>
              <a:rPr lang="en-US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USLUGI.MOSREG.RU</a:t>
            </a:r>
            <a:r>
              <a:rPr lang="ru-RU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br>
              <a:rPr lang="ru-RU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переход по </a:t>
            </a:r>
            <a:r>
              <a:rPr lang="en-US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QR</a:t>
            </a:r>
            <a:r>
              <a:rPr lang="ru-RU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-коду</a:t>
            </a:r>
            <a:endParaRPr lang="ru-RU" sz="3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65005" y="1403499"/>
            <a:ext cx="8856921" cy="52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13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891540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КОРМЯЩИЕ </a:t>
            </a:r>
            <a:r>
              <a:rPr lang="ru-RU" sz="36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МАТЕРИ </a:t>
            </a:r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 ДЕТИ </a:t>
            </a:r>
            <a:b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от </a:t>
            </a:r>
            <a:r>
              <a:rPr lang="ru-RU" sz="36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0 </a:t>
            </a:r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 </a:t>
            </a:r>
            <a:r>
              <a:rPr lang="ru-RU" sz="36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1 </a:t>
            </a:r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ГОДА.   </a:t>
            </a:r>
            <a:r>
              <a:rPr lang="ru-RU" sz="36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АЛГОРИТМ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29ED2-5955-46DF-9202-21EFBAA55C4B}"/>
              </a:ext>
            </a:extLst>
          </p:cNvPr>
          <p:cNvSpPr/>
          <p:nvPr/>
        </p:nvSpPr>
        <p:spPr>
          <a:xfrm>
            <a:off x="622300" y="1550770"/>
            <a:ext cx="11176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роддоме Московской области в рамках получения комплексной услуги «Рождение ребенка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 оформляется: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свидетельство о рождении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ребенка, </a:t>
            </a:r>
            <a:r>
              <a:rPr lang="ru-RU" spc="10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полис ОМС,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прикрепление ребенка к поликлинике</a:t>
            </a: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первичном патронаже врач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информирует законных представителей ребенка: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1) о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праве на ежемесячную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денежную выплату на питание: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     </a:t>
            </a:r>
            <a:r>
              <a:rPr lang="ru-RU" sz="2000" u="sng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кормящей матери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в 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течение 6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месяцев с даты родов, при нахождении ребенка </a:t>
            </a:r>
            <a:r>
              <a:rPr lang="ru-RU" dirty="0" smtClean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исключительно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      на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грудном вскармливании </a:t>
            </a:r>
            <a:endParaRPr lang="ru-RU" dirty="0" smtClean="0">
              <a:latin typeface="Lato" panose="020B0604020202020204" charset="0"/>
              <a:cs typeface="Lato" panose="020B060402020202020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   ИЛИ  </a:t>
            </a:r>
            <a:r>
              <a:rPr lang="ru-RU" sz="2000" u="sng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ребенка</a:t>
            </a:r>
            <a:r>
              <a:rPr lang="ru-RU" sz="2000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,</a:t>
            </a:r>
            <a:r>
              <a:rPr lang="ru-RU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 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находящегося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на смешанном или искусственном вскармливании</a:t>
            </a:r>
            <a:endParaRPr lang="ru-RU" spc="10" dirty="0" smtClean="0">
              <a:latin typeface="Lato" panose="020B0604020202020204" charset="0"/>
              <a:ea typeface="Lato" panose="020F0502020204030203" pitchFamily="34" charset="0"/>
              <a:cs typeface="Lato" panose="020B060402020202020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2) необходимости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создания учетной записи на портале государственных и муниципальных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услуг (функций) Московской области  </a:t>
            </a: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(uslugi.mosreg.ru);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необходимости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подать заявление на получение услуги в электронном виде на портале  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uslugi.mosreg.ru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Вручает памятку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«Дорогие мамы!». </a:t>
            </a: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Фиксирует в карте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ребенка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проведение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информирования законных представителей ребенка  о праве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ежемесячную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денежную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выплату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питание и подпись законного представителя ребенка</a:t>
            </a:r>
          </a:p>
          <a:p>
            <a:pPr>
              <a:spcBef>
                <a:spcPts val="600"/>
              </a:spcBef>
            </a:pPr>
            <a:endParaRPr lang="ru-RU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2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14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52400"/>
            <a:ext cx="10128250" cy="1295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ЭМКАБ (ребенка)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Вкладка  «Пациент»</a:t>
            </a:r>
            <a:endParaRPr lang="ru-RU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69042" y="2647507"/>
            <a:ext cx="9013308" cy="4008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600" y="1318437"/>
            <a:ext cx="11010900" cy="1541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заполнении электронной МКАБ Ставит 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spc="10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обязательную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«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 в окошке «Вид вскармливания»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грудное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смешанное 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искусственное</a:t>
            </a:r>
          </a:p>
          <a:p>
            <a:pPr algn="just"/>
            <a:r>
              <a:rPr lang="ru-RU" spc="1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- по возрасту (для детей старше 6 месяцев)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4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15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ПАМЯТКА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1304714"/>
            <a:ext cx="3811587" cy="5408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9" y="1304715"/>
            <a:ext cx="3811586" cy="54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16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9753600" cy="1790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ДЕТИ от 1 года до 3</a:t>
            </a:r>
            <a:r>
              <a:rPr lang="ru-RU" sz="36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36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лет.   АЛГОРИТМ </a:t>
            </a:r>
            <a:endParaRPr lang="ru-RU" sz="36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29ED2-5955-46DF-9202-21EFBAA55C4B}"/>
              </a:ext>
            </a:extLst>
          </p:cNvPr>
          <p:cNvSpPr/>
          <p:nvPr/>
        </p:nvSpPr>
        <p:spPr>
          <a:xfrm>
            <a:off x="749300" y="1902797"/>
            <a:ext cx="11049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 приеме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врач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информирует законных представителей ребенка: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- о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праве на ежемесячную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денежную выплату на питание: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-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необходимости создания учетной записи на портале государственных и муниципальных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услуг (функций) Московской области  </a:t>
            </a: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(uslugi.mosreg.ru);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необходимости подать заявление на получение услуги в электронном виде на портале  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uslugi.mosreg.ru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Вручает памятку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«Дорогие мамы!». </a:t>
            </a: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Фиксирует в карте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ребенка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проведение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информирования законных представителей ребенка  о праве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ежемесячную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денежную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выплату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питание и подпись законного представителя ребенка</a:t>
            </a:r>
          </a:p>
          <a:p>
            <a:pPr>
              <a:spcBef>
                <a:spcPts val="600"/>
              </a:spcBef>
            </a:pPr>
            <a:endParaRPr lang="ru-RU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17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52400"/>
            <a:ext cx="10128250" cy="1295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ЭМКАБ (ребенка)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Вкладка  «Пациент»</a:t>
            </a:r>
            <a:endParaRPr lang="ru-RU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77655" y="2583711"/>
            <a:ext cx="9090837" cy="41466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600" y="1711842"/>
            <a:ext cx="11010900" cy="1041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заполнении электронной МКАБ Ставит 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spc="10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обязательную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«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 в окошке «Вид вскармливания»</a:t>
            </a:r>
          </a:p>
          <a:p>
            <a:pPr algn="just"/>
            <a:endParaRPr lang="ru-RU" spc="10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pc="1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- питание по возрасту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3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18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27590"/>
            <a:ext cx="8915400" cy="14231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КОРМЯЩИЕ </a:t>
            </a:r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МАТЕРИ </a:t>
            </a:r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 ДЕТИ от </a:t>
            </a:r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0 </a:t>
            </a:r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 3 лет, </a:t>
            </a:r>
            <a:r>
              <a:rPr lang="ru-RU" sz="32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впервые прикрепившиеся к ЛПУ.</a:t>
            </a:r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АЛГОРИТМ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29ED2-5955-46DF-9202-21EFBAA55C4B}"/>
              </a:ext>
            </a:extLst>
          </p:cNvPr>
          <p:cNvSpPr/>
          <p:nvPr/>
        </p:nvSpPr>
        <p:spPr>
          <a:xfrm>
            <a:off x="622300" y="1784686"/>
            <a:ext cx="11176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первичном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приме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врач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информирует законных представителей ребенка: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1) о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праве на ежемесячную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денежную выплату на питание: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     </a:t>
            </a:r>
            <a:r>
              <a:rPr lang="ru-RU" sz="2000" u="sng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кормящей матери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в 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течение 6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месяцев с даты родов, при нахождении ребенка </a:t>
            </a:r>
            <a:r>
              <a:rPr lang="ru-RU" dirty="0" smtClean="0">
                <a:solidFill>
                  <a:srgbClr val="FF0000"/>
                </a:solidFill>
                <a:latin typeface="Lato" panose="020B0604020202020204" charset="0"/>
                <a:cs typeface="Lato" panose="020B0604020202020204" charset="0"/>
              </a:rPr>
              <a:t>исключительно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      на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грудном вскармливании </a:t>
            </a:r>
            <a:endParaRPr lang="ru-RU" dirty="0" smtClean="0">
              <a:latin typeface="Lato" panose="020B0604020202020204" charset="0"/>
              <a:cs typeface="Lato" panose="020B060402020202020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   ИЛИ  </a:t>
            </a:r>
            <a:r>
              <a:rPr lang="ru-RU" sz="2000" u="sng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ребенка</a:t>
            </a:r>
            <a:r>
              <a:rPr lang="ru-RU" sz="2000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,</a:t>
            </a:r>
            <a:r>
              <a:rPr lang="ru-RU" spc="10" dirty="0" smtClean="0">
                <a:latin typeface="Lato" panose="020B0604020202020204" charset="0"/>
                <a:ea typeface="Lato" panose="020F0502020204030203" pitchFamily="34" charset="0"/>
                <a:cs typeface="Lato" panose="020B0604020202020204" charset="0"/>
              </a:rPr>
              <a:t> </a:t>
            </a:r>
            <a:r>
              <a:rPr lang="ru-RU" dirty="0" smtClean="0">
                <a:latin typeface="Lato" panose="020B0604020202020204" charset="0"/>
                <a:cs typeface="Lato" panose="020B0604020202020204" charset="0"/>
              </a:rPr>
              <a:t>находящегося </a:t>
            </a:r>
            <a:r>
              <a:rPr lang="ru-RU" dirty="0">
                <a:latin typeface="Lato" panose="020B0604020202020204" charset="0"/>
                <a:cs typeface="Lato" panose="020B0604020202020204" charset="0"/>
              </a:rPr>
              <a:t>на смешанном или искусственном вскармливании</a:t>
            </a:r>
            <a:endParaRPr lang="ru-RU" spc="10" dirty="0" smtClean="0">
              <a:latin typeface="Lato" panose="020B0604020202020204" charset="0"/>
              <a:ea typeface="Lato" panose="020F0502020204030203" pitchFamily="34" charset="0"/>
              <a:cs typeface="Lato" panose="020B060402020202020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2) необходимости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создания учетной записи на портале государственных и муниципальных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услуг (функций) Московской области  </a:t>
            </a: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(uslugi.mosreg.ru);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необходимости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подать заявление на получение услуги в электронном виде на портале  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uslugi.mosreg.ru</a:t>
            </a:r>
          </a:p>
          <a:p>
            <a:pPr>
              <a:spcBef>
                <a:spcPts val="600"/>
              </a:spcBef>
            </a:pP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Вручает памятку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«Дорогие мамы!». </a:t>
            </a: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Фиксирует в карте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ребенка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проведение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информирования законных представителей ребенка  о праве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ежемесячную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денежную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выплату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питание и подпись законного представителя ребенка</a:t>
            </a:r>
          </a:p>
          <a:p>
            <a:pPr>
              <a:spcBef>
                <a:spcPts val="600"/>
              </a:spcBef>
            </a:pPr>
            <a:endParaRPr lang="ru-RU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19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52400"/>
            <a:ext cx="10128250" cy="1295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ЭМКАБ (ребенка)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Вкладка  «Пациент»</a:t>
            </a:r>
            <a:endParaRPr lang="ru-RU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77386" y="3060699"/>
            <a:ext cx="8601740" cy="3584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600" y="1541720"/>
            <a:ext cx="11010900" cy="1518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заполнении электронной МКАБ Ставит 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spc="10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обязательную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«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 в окошке «Вид вскармливания»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грудное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смешанное 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искусственное</a:t>
            </a:r>
          </a:p>
          <a:p>
            <a:pPr algn="just"/>
            <a:r>
              <a:rPr lang="ru-RU" spc="10" dirty="0" smtClean="0">
                <a:latin typeface="Lato" panose="020F0502020204030203" pitchFamily="34" charset="0"/>
                <a:cs typeface="Lato" panose="020F0502020204030203" pitchFamily="34" charset="0"/>
              </a:rPr>
              <a:t>                      - по возрасту (для детей от 6 месяцев 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16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ЗАКОН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29ED2-5955-46DF-9202-21EFBAA55C4B}"/>
              </a:ext>
            </a:extLst>
          </p:cNvPr>
          <p:cNvSpPr/>
          <p:nvPr/>
        </p:nvSpPr>
        <p:spPr>
          <a:xfrm>
            <a:off x="1067531" y="1156094"/>
            <a:ext cx="101282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1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Закон</a:t>
            </a:r>
            <a:r>
              <a:rPr lang="ru-RU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Московской области от 05.11.2019 № 223/2019-ОЗ </a:t>
            </a: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 внесении изменений в некоторые законы Московской области, регулирующие предоставление меры социальной поддержки</a:t>
            </a: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по обеспечению полноценным питанием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беременных женщин, кормящих матерей, а также детей в возрасте до трех лет, и признании утратившими силу некоторых законов Московской области»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030181-4765-4406-837E-081800AB192D}"/>
              </a:ext>
            </a:extLst>
          </p:cNvPr>
          <p:cNvSpPr/>
          <p:nvPr/>
        </p:nvSpPr>
        <p:spPr>
          <a:xfrm>
            <a:off x="1059822" y="5791916"/>
            <a:ext cx="8778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*В настоящее время Порядок предоставления денежной выплаты дорабатывается </a:t>
            </a:r>
            <a:r>
              <a:rPr lang="ru-RU" sz="16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Министерством </a:t>
            </a:r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социального развития Московской области</a:t>
            </a:r>
          </a:p>
        </p:txBody>
      </p:sp>
      <p:pic>
        <p:nvPicPr>
          <p:cNvPr id="9" name="Рисунок 30">
            <a:extLst>
              <a:ext uri="{FF2B5EF4-FFF2-40B4-BE49-F238E27FC236}">
                <a16:creationId xmlns="" xmlns:a16="http://schemas.microsoft.com/office/drawing/2014/main" id="{0BE70612-329C-4985-8059-7FC38A75E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7" y="2963141"/>
            <a:ext cx="765195" cy="7651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B76385D-0D94-4829-B27B-87DFF984F905}"/>
              </a:ext>
            </a:extLst>
          </p:cNvPr>
          <p:cNvSpPr/>
          <p:nvPr/>
        </p:nvSpPr>
        <p:spPr>
          <a:xfrm>
            <a:off x="2266949" y="3014397"/>
            <a:ext cx="37206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000" b="1" spc="10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вступает в силу </a:t>
            </a:r>
            <a:r>
              <a:rPr lang="en-US" sz="2000" b="1" spc="10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2000" b="1" spc="10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b="1" spc="10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</a:t>
            </a:r>
            <a:r>
              <a:rPr lang="ru-RU" sz="2000" b="1" spc="10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января 2020 года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предусмотрена замена натуральных продуктов </a:t>
            </a: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</a:t>
            </a:r>
            <a:r>
              <a:rPr lang="ru-RU" sz="20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ежемесячную денежную </a:t>
            </a: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выплату</a:t>
            </a:r>
            <a:endParaRPr lang="ru-RU" sz="2000" b="1" dirty="0">
              <a:solidFill>
                <a:srgbClr val="2F755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Рисунок 24">
            <a:extLst>
              <a:ext uri="{FF2B5EF4-FFF2-40B4-BE49-F238E27FC236}">
                <a16:creationId xmlns="" xmlns:a16="http://schemas.microsoft.com/office/drawing/2014/main" id="{3692EC63-02A3-4617-8D13-AAA5C4795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1" y="3901966"/>
            <a:ext cx="632084" cy="632084"/>
          </a:xfrm>
          <a:prstGeom prst="rect">
            <a:avLst/>
          </a:prstGeom>
        </p:spPr>
      </p:pic>
      <p:pic>
        <p:nvPicPr>
          <p:cNvPr id="12" name="Рисунок 28">
            <a:extLst>
              <a:ext uri="{FF2B5EF4-FFF2-40B4-BE49-F238E27FC236}">
                <a16:creationId xmlns="" xmlns:a16="http://schemas.microsoft.com/office/drawing/2014/main" id="{FD17BB74-6A70-4A94-A9FC-ADED5BDC7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34" y="3046119"/>
            <a:ext cx="770597" cy="770597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2B76385D-0D94-4829-B27B-87DFF984F905}"/>
              </a:ext>
            </a:extLst>
          </p:cNvPr>
          <p:cNvSpPr/>
          <p:nvPr/>
        </p:nvSpPr>
        <p:spPr>
          <a:xfrm>
            <a:off x="7058222" y="3022522"/>
            <a:ext cx="4524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000" b="1" spc="10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выплаты </a:t>
            </a:r>
            <a:r>
              <a:rPr lang="ru-RU" sz="2000" b="1" spc="10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осуществляет </a:t>
            </a:r>
            <a:r>
              <a:rPr lang="ru-RU" sz="20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Министерство социального </a:t>
            </a: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развития </a:t>
            </a:r>
            <a:r>
              <a:rPr lang="ru-RU" sz="20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Московской области</a:t>
            </a: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закрытие </a:t>
            </a:r>
            <a:r>
              <a:rPr lang="ru-RU" sz="20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молочно-раздаточных пунктов </a:t>
            </a:r>
            <a:r>
              <a:rPr lang="ru-RU" sz="20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</a:t>
            </a:r>
            <a:r>
              <a:rPr lang="ru-RU" sz="20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января 2020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16" y="4113722"/>
            <a:ext cx="614057" cy="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РАБОТА </a:t>
            </a:r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НА  МЕСТАХ  В   ЛПУ</a:t>
            </a:r>
            <a:endParaRPr lang="ru-RU" sz="40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231407-8EC2-4818-908B-C6CFD45C327A}"/>
              </a:ext>
            </a:extLst>
          </p:cNvPr>
          <p:cNvSpPr/>
          <p:nvPr/>
        </p:nvSpPr>
        <p:spPr>
          <a:xfrm>
            <a:off x="1055688" y="1960105"/>
            <a:ext cx="107570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Издание </a:t>
            </a:r>
            <a:r>
              <a:rPr lang="ru-RU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приказа  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 организации «Горячей линии» по информированию населения об изменении в Законодательстве МО в части замены натуральных продуктов на ежемесячную денежную выплату с указанием полностью ФИО ответственного лица и номера телефона.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ru-RU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Проведение  информирования 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законных представителей детей, вписанных в паспорт участка, </a:t>
            </a:r>
            <a:r>
              <a:rPr lang="ru-RU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 переходе на монетизацию 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фиксированием проведенного информирования в карте ребенка.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ru-RU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Проведение информационной кампании  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медицинской организации с размещением информации: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- на сайте медицинской организации  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- на стендах «входной группы» и на этажах         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- на молочно-раздаточных пунктах </a:t>
            </a:r>
            <a:endParaRPr lang="ru-RU" dirty="0">
              <a:solidFill>
                <a:srgbClr val="2F755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9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78CE05BB-2CB8-43FD-A0DC-D3366463BA0C}"/>
              </a:ext>
            </a:extLst>
          </p:cNvPr>
          <p:cNvSpPr/>
          <p:nvPr/>
        </p:nvSpPr>
        <p:spPr>
          <a:xfrm>
            <a:off x="0" y="-14756"/>
            <a:ext cx="12192000" cy="6863231"/>
          </a:xfrm>
          <a:prstGeom prst="rect">
            <a:avLst/>
          </a:prstGeom>
          <a:solidFill>
            <a:srgbClr val="FBF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21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ИНФОРМАЦИОННЫЙ ПЛАКАТ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730ED7-1D3C-4468-B2E0-9B077D166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b="9630"/>
          <a:stretch/>
        </p:blipFill>
        <p:spPr>
          <a:xfrm>
            <a:off x="1161142" y="1254620"/>
            <a:ext cx="8374743" cy="54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2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394" y="365125"/>
            <a:ext cx="991840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Группа в </a:t>
            </a:r>
            <a:r>
              <a:rPr lang="ru-RU" b="1" dirty="0" err="1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Телеграм</a:t>
            </a:r>
            <a:r>
              <a:rPr lang="ru-RU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ru-RU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«Прикрепление к МК»</a:t>
            </a:r>
            <a:r>
              <a:rPr lang="ru-RU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F68A-FB86-444D-9F90-D6188D2A0A64}" type="slidenum">
              <a:rPr lang="ru-RU" smtClean="0"/>
              <a:t>22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669312"/>
            <a:ext cx="8202396" cy="495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435934" y="446218"/>
            <a:ext cx="797443" cy="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23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КОНТАКТЫ  при возникновении вопросов</a:t>
            </a:r>
            <a:endParaRPr lang="ru-RU" sz="32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514FEE-7915-4EF2-81C3-8D9B11D6AB90}"/>
              </a:ext>
            </a:extLst>
          </p:cNvPr>
          <p:cNvSpPr txBox="1"/>
          <p:nvPr/>
        </p:nvSpPr>
        <p:spPr>
          <a:xfrm>
            <a:off x="1055688" y="2191657"/>
            <a:ext cx="101266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3200" b="1" dirty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Максимова Мария Евгеньевна</a:t>
            </a:r>
          </a:p>
          <a:p>
            <a:pPr algn="ctr">
              <a:spcBef>
                <a:spcPts val="1200"/>
              </a:spcBef>
            </a:pPr>
            <a:r>
              <a:rPr lang="ru-RU" sz="2400" b="1" dirty="0" smtClean="0">
                <a:latin typeface="Lato" panose="020F0502020204030203" pitchFamily="34" charset="0"/>
                <a:cs typeface="Lato" panose="020F0502020204030203" pitchFamily="34" charset="0"/>
              </a:rPr>
              <a:t>Консультант отдела медико-социальных проблем детства Управления организации медицинской помощи матерям и детям Министерства </a:t>
            </a:r>
            <a:r>
              <a:rPr lang="ru-RU" sz="2400" b="1" dirty="0">
                <a:latin typeface="Lato" panose="020F0502020204030203" pitchFamily="34" charset="0"/>
                <a:cs typeface="Lato" panose="020F0502020204030203" pitchFamily="34" charset="0"/>
              </a:rPr>
              <a:t>здравоохранения Московской области </a:t>
            </a:r>
            <a:r>
              <a:rPr lang="ru-RU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 </a:t>
            </a:r>
          </a:p>
          <a:p>
            <a:pPr algn="ctr">
              <a:spcBef>
                <a:spcPts val="1200"/>
              </a:spcBef>
            </a:pP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Телеграм: +</a:t>
            </a:r>
            <a:r>
              <a:rPr lang="ru-RU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ru-RU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926</a:t>
            </a:r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ru-RU" sz="2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ru-RU" sz="2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</a:t>
            </a:r>
            <a:r>
              <a:rPr lang="ru-RU" sz="2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-45-23</a:t>
            </a:r>
            <a:endParaRPr lang="ru-RU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Рабочий: 8 (498) 602-03-34</a:t>
            </a:r>
          </a:p>
        </p:txBody>
      </p:sp>
    </p:spTree>
    <p:extLst>
      <p:ext uri="{BB962C8B-B14F-4D97-AF65-F5344CB8AC3E}">
        <p14:creationId xmlns:p14="http://schemas.microsoft.com/office/powerpoint/2010/main" val="11911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6700" y="4885641"/>
            <a:ext cx="11684000" cy="1079589"/>
          </a:xfrm>
          <a:prstGeom prst="roundRect">
            <a:avLst/>
          </a:prstGeom>
          <a:solidFill>
            <a:srgbClr val="FBF7EC"/>
          </a:solidFill>
          <a:ln w="57150">
            <a:solidFill>
              <a:srgbClr val="8FC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РАЗМЕР </a:t>
            </a:r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ЕЖЕМЕСЯЧНОЙ ДЕНЕЖНОЙ ВЫПЛАТЫ</a:t>
            </a:r>
            <a:endParaRPr lang="ru-RU" sz="32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922914-B21D-420F-95E9-DB2C9DA81559}"/>
              </a:ext>
            </a:extLst>
          </p:cNvPr>
          <p:cNvSpPr/>
          <p:nvPr/>
        </p:nvSpPr>
        <p:spPr>
          <a:xfrm>
            <a:off x="330443" y="2771194"/>
            <a:ext cx="3559387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беременные </a:t>
            </a:r>
            <a:endParaRPr lang="ru-RU" sz="20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женщины </a:t>
            </a:r>
            <a:endParaRPr lang="ru-RU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400 </a:t>
            </a:r>
            <a:r>
              <a:rPr lang="ru-RU" sz="3200" b="1" dirty="0" smtClean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руб.</a:t>
            </a:r>
            <a:endParaRPr lang="ru-RU" b="1" dirty="0">
              <a:solidFill>
                <a:srgbClr val="2F755D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2311EA8-864D-4F70-849F-D812749854E3}"/>
              </a:ext>
            </a:extLst>
          </p:cNvPr>
          <p:cNvSpPr/>
          <p:nvPr/>
        </p:nvSpPr>
        <p:spPr>
          <a:xfrm>
            <a:off x="3889830" y="2765952"/>
            <a:ext cx="4412341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кормящие матери*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или дети до 1 года </a:t>
            </a:r>
          </a:p>
          <a:p>
            <a:pPr algn="ctr">
              <a:lnSpc>
                <a:spcPct val="115000"/>
              </a:lnSpc>
            </a:pPr>
            <a:r>
              <a:rPr lang="ru-RU" sz="4800" b="1" dirty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1 000 </a:t>
            </a:r>
            <a:r>
              <a:rPr lang="ru-RU" sz="3200" b="1" dirty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руб</a:t>
            </a:r>
            <a:r>
              <a:rPr lang="ru-RU" sz="3200" b="1" dirty="0" smtClean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ru-RU" sz="3200" b="1" dirty="0">
              <a:solidFill>
                <a:srgbClr val="2F755D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514814-257A-4C59-8CF4-63281A9B887B}"/>
              </a:ext>
            </a:extLst>
          </p:cNvPr>
          <p:cNvSpPr/>
          <p:nvPr/>
        </p:nvSpPr>
        <p:spPr>
          <a:xfrm>
            <a:off x="8302171" y="2748348"/>
            <a:ext cx="355938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дети от 1 года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 3 лет</a:t>
            </a:r>
          </a:p>
          <a:p>
            <a:pPr algn="ctr">
              <a:lnSpc>
                <a:spcPct val="115000"/>
              </a:lnSpc>
            </a:pPr>
            <a:r>
              <a:rPr lang="ru-RU" sz="4800" b="1" dirty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600 </a:t>
            </a:r>
            <a:r>
              <a:rPr lang="ru-RU" sz="3200" b="1" dirty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руб</a:t>
            </a:r>
            <a:r>
              <a:rPr lang="ru-RU" sz="3200" b="1" dirty="0" smtClean="0">
                <a:solidFill>
                  <a:srgbClr val="2F755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ru-RU" sz="3200" b="1" dirty="0">
              <a:solidFill>
                <a:srgbClr val="2F755D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95B468A-A8B2-49AA-BB4B-77797E3A8522}"/>
              </a:ext>
            </a:extLst>
          </p:cNvPr>
          <p:cNvSpPr/>
          <p:nvPr/>
        </p:nvSpPr>
        <p:spPr>
          <a:xfrm>
            <a:off x="1054100" y="6143388"/>
            <a:ext cx="9423626" cy="34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*если ребенку нет 6 месяцев и он на грудном вскармливании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7901" y="5138062"/>
            <a:ext cx="231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НЕОБХОДИМЫЕ УСЛОВИЯ:</a:t>
            </a:r>
            <a:endParaRPr lang="ru-RU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1126" y="5240770"/>
            <a:ext cx="21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Гражданство РФ</a:t>
            </a:r>
            <a:endParaRPr lang="ru-RU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549" y="5102702"/>
            <a:ext cx="475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Постоянное </a:t>
            </a:r>
            <a:r>
              <a:rPr lang="ru-RU" sz="20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место </a:t>
            </a:r>
            <a:r>
              <a:rPr lang="ru-RU" sz="2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жительства (регистрация) в </a:t>
            </a:r>
            <a:r>
              <a:rPr lang="ru-RU" sz="20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Московской </a:t>
            </a:r>
            <a:r>
              <a:rPr lang="ru-RU" sz="2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области</a:t>
            </a:r>
            <a:endParaRPr lang="ru-RU" sz="20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68233" y="5221035"/>
            <a:ext cx="552893" cy="469900"/>
          </a:xfrm>
          <a:prstGeom prst="ellipse">
            <a:avLst/>
          </a:prstGeom>
          <a:solidFill>
            <a:srgbClr val="9B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endParaRPr lang="ru-RU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60288" y="5221035"/>
            <a:ext cx="542261" cy="469900"/>
          </a:xfrm>
          <a:prstGeom prst="ellipse">
            <a:avLst/>
          </a:prstGeom>
          <a:solidFill>
            <a:srgbClr val="9B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endParaRPr lang="ru-RU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95" y="1280032"/>
            <a:ext cx="1498005" cy="13890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60" y="1282018"/>
            <a:ext cx="1346915" cy="13731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64" y="1280032"/>
            <a:ext cx="1311516" cy="13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4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ПРЕИМУЩЕСТВА</a:t>
            </a:r>
            <a:endParaRPr lang="ru-RU" sz="32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29ED2-5955-46DF-9202-21EFBAA55C4B}"/>
              </a:ext>
            </a:extLst>
          </p:cNvPr>
          <p:cNvSpPr/>
          <p:nvPr/>
        </p:nvSpPr>
        <p:spPr>
          <a:xfrm>
            <a:off x="1066574" y="1868826"/>
            <a:ext cx="986369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 нужно подавать заявление каждый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месяц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достаточно один раз подать документы </a:t>
            </a:r>
            <a:r>
              <a:rPr lang="ru-RU" b="1" spc="1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on-line</a:t>
            </a:r>
            <a:endParaRPr lang="ru-RU" b="1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родители могут </a:t>
            </a:r>
            <a:r>
              <a:rPr lang="ru-RU" b="1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выбрать сами, где удобно покупать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дополнительные продукты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питания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рекомендации врача, приобрести именно те продукты, которые необходимы 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ребенку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родители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 ограничены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возможности покупать дополнительные продукты питания во время отпуска, или путешествия.</a:t>
            </a:r>
            <a:endParaRPr lang="ru-RU" sz="1600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2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5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32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</a:t>
            </a:r>
            <a:endParaRPr lang="ru-RU" sz="32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231407-8EC2-4818-908B-C6CFD45C327A}"/>
              </a:ext>
            </a:extLst>
          </p:cNvPr>
          <p:cNvSpPr/>
          <p:nvPr/>
        </p:nvSpPr>
        <p:spPr>
          <a:xfrm>
            <a:off x="1168400" y="2451100"/>
            <a:ext cx="95576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Заявление </a:t>
            </a:r>
            <a:r>
              <a:rPr lang="ru-RU" sz="24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ежемесячную денежную </a:t>
            </a:r>
            <a:r>
              <a:rPr lang="ru-RU" sz="24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выплату </a:t>
            </a:r>
            <a:r>
              <a:rPr lang="ru-RU" sz="2400" b="1" dirty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</a:t>
            </a:r>
            <a:r>
              <a:rPr lang="ru-RU" sz="24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питание </a:t>
            </a:r>
            <a:r>
              <a:rPr lang="en-US" sz="24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b="1" dirty="0" smtClean="0">
                <a:solidFill>
                  <a:srgbClr val="2F75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подается в личном кабинете на Портале государственных и муниципальных услуг (функций) в Московской области (РПГУ)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2E75B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uslugi.mosreg.ru</a:t>
            </a:r>
            <a:r>
              <a:rPr lang="ru-RU" sz="4000" dirty="0" smtClean="0">
                <a:solidFill>
                  <a:srgbClr val="2E75B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5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ПОРТАЛ </a:t>
            </a:r>
            <a:r>
              <a:rPr lang="en-US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USLUGI.MOSREG.RU</a:t>
            </a:r>
            <a:endParaRPr lang="ru-RU" sz="4000" b="1" dirty="0">
              <a:solidFill>
                <a:srgbClr val="E5636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079" b="38850"/>
          <a:stretch/>
        </p:blipFill>
        <p:spPr>
          <a:xfrm>
            <a:off x="1055688" y="4394201"/>
            <a:ext cx="10128250" cy="23226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88" y="1244601"/>
            <a:ext cx="10128250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7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ПОРТАЛ  </a:t>
            </a:r>
            <a:r>
              <a:rPr lang="en-US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USLUGI.MOSREG.RU</a:t>
            </a:r>
            <a:endParaRPr lang="ru-RU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65005" y="1071563"/>
            <a:ext cx="8856921" cy="56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8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 smtClean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ПОРТАЛ    </a:t>
            </a:r>
            <a:r>
              <a:rPr lang="en-US" sz="4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USLUGI.MOSREG.RU</a:t>
            </a:r>
            <a:endParaRPr lang="ru-RU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54100" y="1071563"/>
            <a:ext cx="9769844" cy="5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8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18358" y="0"/>
            <a:ext cx="2743200" cy="1257300"/>
          </a:xfrm>
        </p:spPr>
        <p:txBody>
          <a:bodyPr/>
          <a:lstStyle/>
          <a:p>
            <a:fld id="{2C31F68A-FB86-444D-9F90-D6188D2A0A64}" type="slidenum">
              <a:rPr lang="ru-RU" sz="2400" b="1" smtClean="0">
                <a:solidFill>
                  <a:srgbClr val="8FC7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9</a:t>
            </a:fld>
            <a:endParaRPr lang="ru-RU" sz="2400" b="1" dirty="0">
              <a:solidFill>
                <a:srgbClr val="8FC7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0"/>
            <a:ext cx="10128250" cy="1257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4000" b="1" dirty="0">
                <a:solidFill>
                  <a:srgbClr val="E56366"/>
                </a:solidFill>
                <a:latin typeface="Lato" panose="020F0502020204030203" pitchFamily="34" charset="0"/>
                <a:cs typeface="Lato" panose="020F0502020204030203" pitchFamily="34" charset="0"/>
              </a:rPr>
              <a:t>БЕРЕМЕННЫЕ ЖЕНЩИНЫ. АЛГОРИТМ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6603" r="72701" b="16898"/>
          <a:stretch/>
        </p:blipFill>
        <p:spPr>
          <a:xfrm>
            <a:off x="266700" y="250948"/>
            <a:ext cx="711200" cy="820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B29ED2-5955-46DF-9202-21EFBAA55C4B}"/>
              </a:ext>
            </a:extLst>
          </p:cNvPr>
          <p:cNvSpPr/>
          <p:nvPr/>
        </p:nvSpPr>
        <p:spPr>
          <a:xfrm>
            <a:off x="1063623" y="1576170"/>
            <a:ext cx="107219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Врач 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женской консультации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вносит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сведения о беременности в электронную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медицинскую карту беременной, устанавливает срок беременности на момент обращения. 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Ставит 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b="1" spc="10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обязательную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«</a:t>
            </a:r>
            <a:r>
              <a:rPr lang="en-US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 в окошке «питание для беременных» (вкладка «Взятие на учет»/ «Еще»).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Информирует беременную: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-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 праве на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ежемесячную денежную выплату  на питание с 12 недель беременности;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- необходимости создания учетной записи на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портале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государственных и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муниципальных </a:t>
            </a:r>
            <a:endParaRPr lang="ru-RU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услуг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(функций) Московской области  </a:t>
            </a: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(uslugi.mosreg.ru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необходимости подать заявление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получение услуги в электронном виде на портале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uslugi.mosreg.ru</a:t>
            </a:r>
          </a:p>
          <a:p>
            <a:pPr>
              <a:spcBef>
                <a:spcPts val="600"/>
              </a:spcBef>
            </a:pPr>
            <a:r>
              <a:rPr lang="ru-RU" spc="10" dirty="0" smtClean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  Вручает памятку «Вы скоро станете мамой». 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5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  Фиксирует в карте беременной проведение информирования  о праве на ежемесячную </a:t>
            </a:r>
          </a:p>
          <a:p>
            <a:pPr>
              <a:spcBef>
                <a:spcPts val="600"/>
              </a:spcBef>
            </a:pPr>
            <a:r>
              <a:rPr lang="ru-RU" spc="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pc="1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денежную выплату и подпись беременной</a:t>
            </a: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pc="1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pc="1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72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956</Words>
  <Application>Microsoft Office PowerPoint</Application>
  <PresentationFormat>Произвольный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Lato</vt:lpstr>
      <vt:lpstr>Calibri Light</vt:lpstr>
      <vt:lpstr>Calibri</vt:lpstr>
      <vt:lpstr>Wingdings</vt:lpstr>
      <vt:lpstr>Lato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Группа в Телеграм  «Прикрепление к МК»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Максимова Мария Евгеньевна</cp:lastModifiedBy>
  <cp:revision>699</cp:revision>
  <cp:lastPrinted>2019-09-17T15:32:57Z</cp:lastPrinted>
  <dcterms:created xsi:type="dcterms:W3CDTF">2019-06-07T09:25:26Z</dcterms:created>
  <dcterms:modified xsi:type="dcterms:W3CDTF">2019-11-18T14:50:43Z</dcterms:modified>
</cp:coreProperties>
</file>